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687a37b852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687a37b852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687a37b852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687a37b852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687a37b85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687a37b85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 remove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687a37b85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687a37b85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 remove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687a37b852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687a37b852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687a37b852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687a37b852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687a37b852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687a37b852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696458bf1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696458bf1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687a37b85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687a37b85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687a37b852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687a37b852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687a37b85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687a37b85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687a37b85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687a37b85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687a37b852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687a37b852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687a37b852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687a37b85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687a37b852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687a37b852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3.png"/><Relationship Id="rId5"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Cover page</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Full Band Radio Frequency Scanner</a:t>
            </a:r>
            <a:endParaRPr/>
          </a:p>
        </p:txBody>
      </p:sp>
      <p:sp>
        <p:nvSpPr>
          <p:cNvPr id="123" name="Google Shape;123;p22"/>
          <p:cNvSpPr txBox="1"/>
          <p:nvPr>
            <p:ph idx="1" type="body"/>
          </p:nvPr>
        </p:nvSpPr>
        <p:spPr>
          <a:xfrm>
            <a:off x="311700" y="11367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Beamforming and triangulation techniques, can handle trajectory/velocity with specialized antenna clusters</a:t>
            </a:r>
            <a:endParaRPr/>
          </a:p>
          <a:p>
            <a:pPr indent="-342900" lvl="0" marL="457200" rtl="0" algn="l">
              <a:spcBef>
                <a:spcPts val="0"/>
              </a:spcBef>
              <a:spcAft>
                <a:spcPts val="0"/>
              </a:spcAft>
              <a:buSzPts val="1800"/>
              <a:buAutoNum type="arabicPeriod"/>
            </a:pPr>
            <a:r>
              <a:rPr b="1" lang="en"/>
              <a:t>TALK ABOUT COMMON COMMUNICATION TYPES AND HOW WE CAN DETECT THEM (i.e. </a:t>
            </a:r>
            <a:r>
              <a:rPr lang="en"/>
              <a:t>burst communications, encrypted, etc.)</a:t>
            </a:r>
            <a:endParaRPr/>
          </a:p>
          <a:p>
            <a:pPr indent="-342900" lvl="0" marL="457200" rtl="0" algn="l">
              <a:spcBef>
                <a:spcPts val="0"/>
              </a:spcBef>
              <a:spcAft>
                <a:spcPts val="0"/>
              </a:spcAft>
              <a:buSzPts val="1800"/>
              <a:buAutoNum type="arabicPeriod"/>
            </a:pPr>
            <a:r>
              <a:rPr lang="en"/>
              <a:t>Continuous</a:t>
            </a:r>
            <a:r>
              <a:rPr lang="en"/>
              <a:t> - constant signal, easiest to capture</a:t>
            </a:r>
            <a:endParaRPr/>
          </a:p>
          <a:p>
            <a:pPr indent="-342900" lvl="0" marL="457200" rtl="0" algn="l">
              <a:spcBef>
                <a:spcPts val="0"/>
              </a:spcBef>
              <a:spcAft>
                <a:spcPts val="0"/>
              </a:spcAft>
              <a:buSzPts val="1800"/>
              <a:buAutoNum type="arabicPeriod"/>
            </a:pPr>
            <a:r>
              <a:rPr lang="en"/>
              <a:t>Burst: sporadic floods of signal</a:t>
            </a:r>
            <a:endParaRPr/>
          </a:p>
          <a:p>
            <a:pPr indent="-342900" lvl="0" marL="457200" rtl="0" algn="l">
              <a:spcBef>
                <a:spcPts val="0"/>
              </a:spcBef>
              <a:spcAft>
                <a:spcPts val="0"/>
              </a:spcAft>
              <a:buSzPts val="1800"/>
              <a:buAutoNum type="arabicPeriod"/>
            </a:pPr>
            <a:r>
              <a:rPr lang="en"/>
              <a:t>Frequency hopping: rapid changes in bands</a:t>
            </a:r>
            <a:endParaRPr/>
          </a:p>
          <a:p>
            <a:pPr indent="-342900" lvl="0" marL="457200" rtl="0" algn="l">
              <a:spcBef>
                <a:spcPts val="0"/>
              </a:spcBef>
              <a:spcAft>
                <a:spcPts val="0"/>
              </a:spcAft>
              <a:buSzPts val="1800"/>
              <a:buAutoNum type="arabicPeriod"/>
            </a:pPr>
            <a:r>
              <a:rPr lang="en"/>
              <a:t>Spreads: divided over a range of bands</a:t>
            </a:r>
            <a:endParaRPr/>
          </a:p>
          <a:p>
            <a:pPr indent="-342900" lvl="0" marL="457200" rtl="0" algn="l">
              <a:spcBef>
                <a:spcPts val="0"/>
              </a:spcBef>
              <a:spcAft>
                <a:spcPts val="0"/>
              </a:spcAft>
              <a:buSzPts val="1800"/>
              <a:buAutoNum type="arabicPeriod"/>
            </a:pPr>
            <a:r>
              <a:rPr lang="en"/>
              <a:t>E</a:t>
            </a:r>
            <a:r>
              <a:rPr lang="en"/>
              <a:t>ncrypted</a:t>
            </a:r>
            <a:r>
              <a:rPr lang="en"/>
              <a:t>: an above method using RSA, AES, etc</a:t>
            </a:r>
            <a:endParaRPr/>
          </a:p>
          <a:p>
            <a:pPr indent="-342900" lvl="0" marL="457200" rtl="0" algn="l">
              <a:spcBef>
                <a:spcPts val="0"/>
              </a:spcBef>
              <a:spcAft>
                <a:spcPts val="0"/>
              </a:spcAft>
              <a:buSzPts val="1800"/>
              <a:buAutoNum type="arabicPeriod"/>
            </a:pPr>
            <a:r>
              <a:rPr lang="en"/>
              <a:t>Hopping, </a:t>
            </a:r>
            <a:r>
              <a:rPr lang="en"/>
              <a:t>encrypted</a:t>
            </a:r>
            <a:r>
              <a:rPr lang="en"/>
              <a:t>, and burst are hallmarks of military activity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nvSpPr>
        <p:spPr>
          <a:xfrm>
            <a:off x="251375" y="436800"/>
            <a:ext cx="8477400" cy="4706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b="1" sz="1150">
              <a:solidFill>
                <a:srgbClr val="2D3748"/>
              </a:solidFill>
              <a:highlight>
                <a:srgbClr val="FFFFFF"/>
              </a:highlight>
              <a:latin typeface="Times New Roman"/>
              <a:ea typeface="Times New Roman"/>
              <a:cs typeface="Times New Roman"/>
              <a:sym typeface="Times New Roman"/>
            </a:endParaRPr>
          </a:p>
          <a:p>
            <a:pPr indent="0" lvl="0" marL="0" rtl="0" algn="l">
              <a:lnSpc>
                <a:spcPct val="115000"/>
              </a:lnSpc>
              <a:spcBef>
                <a:spcPts val="400"/>
              </a:spcBef>
              <a:spcAft>
                <a:spcPts val="0"/>
              </a:spcAft>
              <a:buNone/>
            </a:pPr>
            <a:r>
              <a:rPr b="1" lang="en" sz="1050">
                <a:solidFill>
                  <a:srgbClr val="2D3748"/>
                </a:solidFill>
                <a:highlight>
                  <a:srgbClr val="FFFFFF"/>
                </a:highlight>
                <a:latin typeface="Times New Roman"/>
                <a:ea typeface="Times New Roman"/>
                <a:cs typeface="Times New Roman"/>
                <a:sym typeface="Times New Roman"/>
              </a:rPr>
              <a:t>Key Message: </a:t>
            </a:r>
            <a:r>
              <a:rPr lang="en" sz="1050">
                <a:solidFill>
                  <a:srgbClr val="2D3748"/>
                </a:solidFill>
                <a:highlight>
                  <a:srgbClr val="FFFFFF"/>
                </a:highlight>
                <a:latin typeface="Times New Roman"/>
                <a:ea typeface="Times New Roman"/>
                <a:cs typeface="Times New Roman"/>
                <a:sym typeface="Times New Roman"/>
              </a:rPr>
              <a:t>Our Edge AI system provides robust, end-to-end pipeline for multi-modal analysis by intelligently integrating data from RF scanners and turret-mounted Computer Vision (CV) cameras, enabling precise target identification, real-time threat assessment, and coordinated response for Counter-UAS (CUAS) operations.</a:t>
            </a:r>
            <a:endParaRPr sz="1050">
              <a:solidFill>
                <a:srgbClr val="2D3748"/>
              </a:solidFill>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sz="1050">
                <a:solidFill>
                  <a:srgbClr val="2D3748"/>
                </a:solidFill>
                <a:highlight>
                  <a:srgbClr val="FFFFFF"/>
                </a:highlight>
                <a:latin typeface="Times New Roman"/>
                <a:ea typeface="Times New Roman"/>
                <a:cs typeface="Times New Roman"/>
                <a:sym typeface="Times New Roman"/>
              </a:rPr>
              <a:t>Radio Frequency (RF) Analysis &amp; AI-Enhanced Intelligence:</a:t>
            </a:r>
            <a:endParaRPr b="1" sz="1050">
              <a:solidFill>
                <a:srgbClr val="2D3748"/>
              </a:solidFill>
              <a:highlight>
                <a:srgbClr val="FFFFFF"/>
              </a:highlight>
              <a:latin typeface="Times New Roman"/>
              <a:ea typeface="Times New Roman"/>
              <a:cs typeface="Times New Roman"/>
              <a:sym typeface="Times New Roman"/>
            </a:endParaRPr>
          </a:p>
          <a:p>
            <a:pPr indent="-295275" lvl="0" marL="457200" rtl="0" algn="l">
              <a:lnSpc>
                <a:spcPct val="115000"/>
              </a:lnSpc>
              <a:spcBef>
                <a:spcPts val="1200"/>
              </a:spcBef>
              <a:spcAft>
                <a:spcPts val="0"/>
              </a:spcAft>
              <a:buClr>
                <a:srgbClr val="2D3748"/>
              </a:buClr>
              <a:buSzPts val="1050"/>
              <a:buFont typeface="Times New Roman"/>
              <a:buChar char="●"/>
            </a:pPr>
            <a:r>
              <a:rPr b="1" lang="en" sz="1050">
                <a:solidFill>
                  <a:srgbClr val="2D3748"/>
                </a:solidFill>
                <a:highlight>
                  <a:srgbClr val="FFFFFF"/>
                </a:highlight>
                <a:latin typeface="Times New Roman"/>
                <a:ea typeface="Times New Roman"/>
                <a:cs typeface="Times New Roman"/>
                <a:sym typeface="Times New Roman"/>
              </a:rPr>
              <a:t>Initial Detection: </a:t>
            </a:r>
            <a:r>
              <a:rPr lang="en" sz="1050">
                <a:solidFill>
                  <a:srgbClr val="2D3748"/>
                </a:solidFill>
                <a:highlight>
                  <a:srgbClr val="FFFFFF"/>
                </a:highlight>
                <a:latin typeface="Times New Roman"/>
                <a:ea typeface="Times New Roman"/>
                <a:cs typeface="Times New Roman"/>
                <a:sym typeface="Times New Roman"/>
              </a:rPr>
              <a:t>RF scanners detect targets, determining direction, heading, and collecting communication data, providing comprehensive dynamic coverage of the airspace.</a:t>
            </a:r>
            <a:endParaRPr sz="1050">
              <a:solidFill>
                <a:srgbClr val="2D3748"/>
              </a:solidFill>
              <a:highlight>
                <a:srgbClr val="FFFFFF"/>
              </a:highlight>
              <a:latin typeface="Times New Roman"/>
              <a:ea typeface="Times New Roman"/>
              <a:cs typeface="Times New Roman"/>
              <a:sym typeface="Times New Roman"/>
            </a:endParaRPr>
          </a:p>
          <a:p>
            <a:pPr indent="-295275" lvl="0" marL="457200" rtl="0" algn="l">
              <a:lnSpc>
                <a:spcPct val="115000"/>
              </a:lnSpc>
              <a:spcBef>
                <a:spcPts val="0"/>
              </a:spcBef>
              <a:spcAft>
                <a:spcPts val="0"/>
              </a:spcAft>
              <a:buClr>
                <a:srgbClr val="2D3748"/>
              </a:buClr>
              <a:buSzPts val="1050"/>
              <a:buFont typeface="Times New Roman"/>
              <a:buChar char="●"/>
            </a:pPr>
            <a:r>
              <a:rPr b="1" lang="en" sz="1050">
                <a:solidFill>
                  <a:srgbClr val="2D3748"/>
                </a:solidFill>
                <a:highlight>
                  <a:srgbClr val="FFFFFF"/>
                </a:highlight>
                <a:latin typeface="Times New Roman"/>
                <a:ea typeface="Times New Roman"/>
                <a:cs typeface="Times New Roman"/>
                <a:sym typeface="Times New Roman"/>
              </a:rPr>
              <a:t>AI Enhancements: </a:t>
            </a:r>
            <a:r>
              <a:rPr lang="en" sz="1050">
                <a:solidFill>
                  <a:srgbClr val="2D3748"/>
                </a:solidFill>
                <a:highlight>
                  <a:srgbClr val="FFFFFF"/>
                </a:highlight>
                <a:latin typeface="Times New Roman"/>
                <a:ea typeface="Times New Roman"/>
                <a:cs typeface="Times New Roman"/>
                <a:sym typeface="Times New Roman"/>
              </a:rPr>
              <a:t>Edge AI actively processes RF data for Trend Analysis, Noise Injection &amp; Spoofing Detection, and Discrete Pattern Recognition to provide early warning and precise cues as well as aiding in establishing a pattern of life for observed entities.</a:t>
            </a:r>
            <a:endParaRPr sz="1050">
              <a:solidFill>
                <a:srgbClr val="2D3748"/>
              </a:solidFill>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sz="1050">
                <a:solidFill>
                  <a:srgbClr val="2D3748"/>
                </a:solidFill>
                <a:highlight>
                  <a:srgbClr val="FFFFFF"/>
                </a:highlight>
                <a:latin typeface="Times New Roman"/>
                <a:ea typeface="Times New Roman"/>
                <a:cs typeface="Times New Roman"/>
                <a:sym typeface="Times New Roman"/>
              </a:rPr>
              <a:t>Computer Vision (CV) Analysis &amp; Detailed Visual Assessment:</a:t>
            </a:r>
            <a:endParaRPr b="1" sz="1050">
              <a:solidFill>
                <a:srgbClr val="2D3748"/>
              </a:solidFill>
              <a:highlight>
                <a:srgbClr val="FFFFFF"/>
              </a:highlight>
              <a:latin typeface="Times New Roman"/>
              <a:ea typeface="Times New Roman"/>
              <a:cs typeface="Times New Roman"/>
              <a:sym typeface="Times New Roman"/>
            </a:endParaRPr>
          </a:p>
          <a:p>
            <a:pPr indent="-295275" lvl="0" marL="457200" rtl="0" algn="l">
              <a:lnSpc>
                <a:spcPct val="115000"/>
              </a:lnSpc>
              <a:spcBef>
                <a:spcPts val="200"/>
              </a:spcBef>
              <a:spcAft>
                <a:spcPts val="0"/>
              </a:spcAft>
              <a:buClr>
                <a:srgbClr val="2D3748"/>
              </a:buClr>
              <a:buSzPts val="1050"/>
              <a:buFont typeface="Times New Roman"/>
              <a:buChar char="●"/>
            </a:pPr>
            <a:r>
              <a:rPr b="1" lang="en" sz="1050">
                <a:solidFill>
                  <a:srgbClr val="2D3748"/>
                </a:solidFill>
                <a:highlight>
                  <a:srgbClr val="FFFFFF"/>
                </a:highlight>
                <a:latin typeface="Times New Roman"/>
                <a:ea typeface="Times New Roman"/>
                <a:cs typeface="Times New Roman"/>
                <a:sym typeface="Times New Roman"/>
              </a:rPr>
              <a:t>Guided Precision: </a:t>
            </a:r>
            <a:r>
              <a:rPr lang="en" sz="1050">
                <a:solidFill>
                  <a:srgbClr val="2D3748"/>
                </a:solidFill>
                <a:highlight>
                  <a:srgbClr val="FFFFFF"/>
                </a:highlight>
                <a:latin typeface="Times New Roman"/>
                <a:ea typeface="Times New Roman"/>
                <a:cs typeface="Times New Roman"/>
                <a:sym typeface="Times New Roman"/>
              </a:rPr>
              <a:t>RF data precisely points the turret-mounted CV system towards the target.</a:t>
            </a:r>
            <a:endParaRPr sz="1050">
              <a:solidFill>
                <a:srgbClr val="2D3748"/>
              </a:solidFill>
              <a:highlight>
                <a:srgbClr val="FFFFFF"/>
              </a:highlight>
              <a:latin typeface="Times New Roman"/>
              <a:ea typeface="Times New Roman"/>
              <a:cs typeface="Times New Roman"/>
              <a:sym typeface="Times New Roman"/>
            </a:endParaRPr>
          </a:p>
          <a:p>
            <a:pPr indent="-295275" lvl="0" marL="457200" rtl="0" algn="l">
              <a:lnSpc>
                <a:spcPct val="115000"/>
              </a:lnSpc>
              <a:spcBef>
                <a:spcPts val="0"/>
              </a:spcBef>
              <a:spcAft>
                <a:spcPts val="0"/>
              </a:spcAft>
              <a:buClr>
                <a:srgbClr val="2D3748"/>
              </a:buClr>
              <a:buSzPts val="1050"/>
              <a:buFont typeface="Times New Roman"/>
              <a:buChar char="●"/>
            </a:pPr>
            <a:r>
              <a:rPr b="1" lang="en" sz="1050">
                <a:solidFill>
                  <a:srgbClr val="2D3748"/>
                </a:solidFill>
                <a:highlight>
                  <a:srgbClr val="FFFFFF"/>
                </a:highlight>
                <a:latin typeface="Times New Roman"/>
                <a:ea typeface="Times New Roman"/>
                <a:cs typeface="Times New Roman"/>
                <a:sym typeface="Times New Roman"/>
              </a:rPr>
              <a:t>Visual Intelligence:</a:t>
            </a:r>
            <a:r>
              <a:rPr lang="en" sz="1050">
                <a:solidFill>
                  <a:srgbClr val="2D3748"/>
                </a:solidFill>
                <a:highlight>
                  <a:srgbClr val="FFFFFF"/>
                </a:highlight>
                <a:latin typeface="Times New Roman"/>
                <a:ea typeface="Times New Roman"/>
                <a:cs typeface="Times New Roman"/>
                <a:sym typeface="Times New Roman"/>
              </a:rPr>
              <a:t> Edge AI's CV models analyze live video for</a:t>
            </a:r>
            <a:r>
              <a:rPr b="1" lang="en" sz="1050">
                <a:solidFill>
                  <a:srgbClr val="2D3748"/>
                </a:solidFill>
                <a:highlight>
                  <a:srgbClr val="FFFFFF"/>
                </a:highlight>
                <a:latin typeface="Times New Roman"/>
                <a:ea typeface="Times New Roman"/>
                <a:cs typeface="Times New Roman"/>
                <a:sym typeface="Times New Roman"/>
              </a:rPr>
              <a:t> </a:t>
            </a:r>
            <a:r>
              <a:rPr lang="en" sz="1050">
                <a:solidFill>
                  <a:srgbClr val="2D3748"/>
                </a:solidFill>
                <a:highlight>
                  <a:srgbClr val="FFFFFF"/>
                </a:highlight>
                <a:latin typeface="Times New Roman"/>
                <a:ea typeface="Times New Roman"/>
                <a:cs typeface="Times New Roman"/>
                <a:sym typeface="Times New Roman"/>
              </a:rPr>
              <a:t>target identification (e.g., drone type, bird), real-time tracking (position, velocity), and trajectory prediction.</a:t>
            </a:r>
            <a:endParaRPr sz="1050">
              <a:solidFill>
                <a:srgbClr val="2D3748"/>
              </a:solidFill>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sz="1050">
                <a:solidFill>
                  <a:srgbClr val="2D3748"/>
                </a:solidFill>
                <a:highlight>
                  <a:srgbClr val="FFFFFF"/>
                </a:highlight>
                <a:latin typeface="Times New Roman"/>
                <a:ea typeface="Times New Roman"/>
                <a:cs typeface="Times New Roman"/>
                <a:sym typeface="Times New Roman"/>
              </a:rPr>
              <a:t>Edge AI Integration, Recommendation &amp; Networked Operations:</a:t>
            </a:r>
            <a:endParaRPr b="1" sz="1050">
              <a:solidFill>
                <a:srgbClr val="2D3748"/>
              </a:solidFill>
              <a:highlight>
                <a:srgbClr val="FFFFFF"/>
              </a:highlight>
              <a:latin typeface="Times New Roman"/>
              <a:ea typeface="Times New Roman"/>
              <a:cs typeface="Times New Roman"/>
              <a:sym typeface="Times New Roman"/>
            </a:endParaRPr>
          </a:p>
          <a:p>
            <a:pPr indent="-295275" lvl="0" marL="457200" rtl="0" algn="l">
              <a:lnSpc>
                <a:spcPct val="115000"/>
              </a:lnSpc>
              <a:spcBef>
                <a:spcPts val="200"/>
              </a:spcBef>
              <a:spcAft>
                <a:spcPts val="0"/>
              </a:spcAft>
              <a:buClr>
                <a:srgbClr val="2D3748"/>
              </a:buClr>
              <a:buSzPts val="1050"/>
              <a:buFont typeface="Times New Roman"/>
              <a:buChar char="●"/>
            </a:pPr>
            <a:r>
              <a:rPr b="1" lang="en" sz="1050">
                <a:solidFill>
                  <a:srgbClr val="2D3748"/>
                </a:solidFill>
                <a:highlight>
                  <a:srgbClr val="FFFFFF"/>
                </a:highlight>
                <a:latin typeface="Times New Roman"/>
                <a:ea typeface="Times New Roman"/>
                <a:cs typeface="Times New Roman"/>
                <a:sym typeface="Times New Roman"/>
              </a:rPr>
              <a:t>Multi-Modal Fusion: </a:t>
            </a:r>
            <a:r>
              <a:rPr lang="en" sz="1050">
                <a:solidFill>
                  <a:srgbClr val="2D3748"/>
                </a:solidFill>
                <a:highlight>
                  <a:srgbClr val="FFFFFF"/>
                </a:highlight>
                <a:latin typeface="Times New Roman"/>
                <a:ea typeface="Times New Roman"/>
                <a:cs typeface="Times New Roman"/>
                <a:sym typeface="Times New Roman"/>
              </a:rPr>
              <a:t>Edge AI fuses intelligence from both RF (e.g., trend, spoofing, patterns) and CV (e.g., visual ID, tracking, behavior) for a comprehensive understanding.</a:t>
            </a:r>
            <a:endParaRPr sz="1050">
              <a:solidFill>
                <a:srgbClr val="2D3748"/>
              </a:solidFill>
              <a:highlight>
                <a:srgbClr val="FFFFFF"/>
              </a:highlight>
              <a:latin typeface="Times New Roman"/>
              <a:ea typeface="Times New Roman"/>
              <a:cs typeface="Times New Roman"/>
              <a:sym typeface="Times New Roman"/>
            </a:endParaRPr>
          </a:p>
          <a:p>
            <a:pPr indent="-295275" lvl="0" marL="457200" rtl="0" algn="l">
              <a:lnSpc>
                <a:spcPct val="115000"/>
              </a:lnSpc>
              <a:spcBef>
                <a:spcPts val="0"/>
              </a:spcBef>
              <a:spcAft>
                <a:spcPts val="0"/>
              </a:spcAft>
              <a:buClr>
                <a:srgbClr val="2D3748"/>
              </a:buClr>
              <a:buSzPts val="1050"/>
              <a:buFont typeface="Times New Roman"/>
              <a:buChar char="●"/>
            </a:pPr>
            <a:r>
              <a:rPr b="1" lang="en" sz="1050">
                <a:solidFill>
                  <a:srgbClr val="2D3748"/>
                </a:solidFill>
                <a:highlight>
                  <a:srgbClr val="FFFFFF"/>
                </a:highlight>
                <a:latin typeface="Times New Roman"/>
                <a:ea typeface="Times New Roman"/>
                <a:cs typeface="Times New Roman"/>
                <a:sym typeface="Times New Roman"/>
              </a:rPr>
              <a:t>Actionable Insights: </a:t>
            </a:r>
            <a:r>
              <a:rPr lang="en" sz="1050">
                <a:solidFill>
                  <a:srgbClr val="2D3748"/>
                </a:solidFill>
                <a:highlight>
                  <a:srgbClr val="FFFFFF"/>
                </a:highlight>
                <a:latin typeface="Times New Roman"/>
                <a:ea typeface="Times New Roman"/>
                <a:cs typeface="Times New Roman"/>
                <a:sym typeface="Times New Roman"/>
              </a:rPr>
              <a:t>Determines</a:t>
            </a:r>
            <a:r>
              <a:rPr b="1" lang="en" sz="1050">
                <a:solidFill>
                  <a:srgbClr val="2D3748"/>
                </a:solidFill>
                <a:highlight>
                  <a:srgbClr val="FFFFFF"/>
                </a:highlight>
                <a:latin typeface="Times New Roman"/>
                <a:ea typeface="Times New Roman"/>
                <a:cs typeface="Times New Roman"/>
                <a:sym typeface="Times New Roman"/>
              </a:rPr>
              <a:t> </a:t>
            </a:r>
            <a:r>
              <a:rPr lang="en" sz="1050">
                <a:solidFill>
                  <a:srgbClr val="2D3748"/>
                </a:solidFill>
                <a:highlight>
                  <a:srgbClr val="FFFFFF"/>
                </a:highlight>
                <a:latin typeface="Times New Roman"/>
                <a:ea typeface="Times New Roman"/>
                <a:cs typeface="Times New Roman"/>
                <a:sym typeface="Times New Roman"/>
              </a:rPr>
              <a:t>threat level (e.g., approaching high, leaving low) and recommends suitable weapon responses and actions (e.g., kinetic, laser, missile).</a:t>
            </a:r>
            <a:endParaRPr sz="1050">
              <a:solidFill>
                <a:srgbClr val="2D3748"/>
              </a:solidFill>
              <a:highlight>
                <a:srgbClr val="FFFFFF"/>
              </a:highlight>
              <a:latin typeface="Times New Roman"/>
              <a:ea typeface="Times New Roman"/>
              <a:cs typeface="Times New Roman"/>
              <a:sym typeface="Times New Roman"/>
            </a:endParaRPr>
          </a:p>
          <a:p>
            <a:pPr indent="-295275" lvl="0" marL="457200" rtl="0" algn="l">
              <a:lnSpc>
                <a:spcPct val="115000"/>
              </a:lnSpc>
              <a:spcBef>
                <a:spcPts val="0"/>
              </a:spcBef>
              <a:spcAft>
                <a:spcPts val="0"/>
              </a:spcAft>
              <a:buClr>
                <a:srgbClr val="2D3748"/>
              </a:buClr>
              <a:buSzPts val="1050"/>
              <a:buFont typeface="Times New Roman"/>
              <a:buChar char="●"/>
            </a:pPr>
            <a:r>
              <a:rPr b="1" lang="en" sz="1050">
                <a:solidFill>
                  <a:srgbClr val="2D3748"/>
                </a:solidFill>
                <a:highlight>
                  <a:srgbClr val="FFFFFF"/>
                </a:highlight>
                <a:latin typeface="Times New Roman"/>
                <a:ea typeface="Times New Roman"/>
                <a:cs typeface="Times New Roman"/>
                <a:sym typeface="Times New Roman"/>
              </a:rPr>
              <a:t>Situational Awareness: </a:t>
            </a:r>
            <a:r>
              <a:rPr lang="en" sz="1050">
                <a:solidFill>
                  <a:srgbClr val="2D3748"/>
                </a:solidFill>
                <a:highlight>
                  <a:srgbClr val="FFFFFF"/>
                </a:highlight>
                <a:latin typeface="Times New Roman"/>
                <a:ea typeface="Times New Roman"/>
                <a:cs typeface="Times New Roman"/>
                <a:sym typeface="Times New Roman"/>
              </a:rPr>
              <a:t>Leverages short-range communications to network with other units, sharing processed data for a cohesive, live operational picture.</a:t>
            </a:r>
            <a:endParaRPr sz="1050">
              <a:solidFill>
                <a:srgbClr val="2D3748"/>
              </a:solidFill>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400"/>
              </a:spcAft>
              <a:buNone/>
            </a:pPr>
            <a:r>
              <a:t/>
            </a:r>
            <a:endParaRPr b="1" sz="900">
              <a:solidFill>
                <a:srgbClr val="2D3748"/>
              </a:solidFill>
              <a:highlight>
                <a:srgbClr val="FFFFFF"/>
              </a:highlight>
              <a:latin typeface="Times New Roman"/>
              <a:ea typeface="Times New Roman"/>
              <a:cs typeface="Times New Roman"/>
              <a:sym typeface="Times New Roman"/>
            </a:endParaRPr>
          </a:p>
        </p:txBody>
      </p:sp>
      <p:sp>
        <p:nvSpPr>
          <p:cNvPr id="129" name="Google Shape;129;p23"/>
          <p:cNvSpPr txBox="1"/>
          <p:nvPr/>
        </p:nvSpPr>
        <p:spPr>
          <a:xfrm>
            <a:off x="1922825" y="101625"/>
            <a:ext cx="5134500" cy="678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b="1" lang="en" sz="1500">
                <a:solidFill>
                  <a:schemeClr val="dk1"/>
                </a:solidFill>
                <a:highlight>
                  <a:srgbClr val="FFFFFF"/>
                </a:highlight>
                <a:latin typeface="Times New Roman"/>
                <a:ea typeface="Times New Roman"/>
                <a:cs typeface="Times New Roman"/>
                <a:sym typeface="Times New Roman"/>
              </a:rPr>
              <a:t>Edge AI: Intelligent Fusion for CUAS</a:t>
            </a:r>
            <a:endParaRPr b="1" sz="1500">
              <a:solidFill>
                <a:schemeClr val="dk1"/>
              </a:solidFill>
              <a:highlight>
                <a:srgbClr val="FFFFFF"/>
              </a:highlight>
              <a:latin typeface="Times New Roman"/>
              <a:ea typeface="Times New Roman"/>
              <a:cs typeface="Times New Roman"/>
              <a:sym typeface="Times New Roman"/>
            </a:endParaRPr>
          </a:p>
          <a:p>
            <a:pPr indent="0" lvl="0" marL="0" rtl="0" algn="ctr">
              <a:lnSpc>
                <a:spcPct val="115000"/>
              </a:lnSpc>
              <a:spcBef>
                <a:spcPts val="400"/>
              </a:spcBef>
              <a:spcAft>
                <a:spcPts val="400"/>
              </a:spcAft>
              <a:buClr>
                <a:schemeClr val="dk1"/>
              </a:buClr>
              <a:buSzPts val="1100"/>
              <a:buFont typeface="Arial"/>
              <a:buNone/>
            </a:pPr>
            <a:r>
              <a:rPr b="1" lang="en" sz="1150">
                <a:solidFill>
                  <a:schemeClr val="dk1"/>
                </a:solidFill>
                <a:highlight>
                  <a:srgbClr val="FFFFFF"/>
                </a:highlight>
                <a:latin typeface="Times New Roman"/>
                <a:ea typeface="Times New Roman"/>
                <a:cs typeface="Times New Roman"/>
                <a:sym typeface="Times New Roman"/>
              </a:rPr>
              <a:t>Comprehensive RF and CV Analysis on the Edge</a:t>
            </a:r>
            <a:endParaRPr sz="18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Usage Example - Military</a:t>
            </a:r>
            <a:endParaRPr/>
          </a:p>
        </p:txBody>
      </p:sp>
      <p:pic>
        <p:nvPicPr>
          <p:cNvPr id="135" name="Google Shape;135;p24"/>
          <p:cNvPicPr preferRelativeResize="0"/>
          <p:nvPr/>
        </p:nvPicPr>
        <p:blipFill rotWithShape="1">
          <a:blip r:embed="rId3">
            <a:alphaModFix/>
          </a:blip>
          <a:srcRect b="40566" l="3427" r="18672" t="30495"/>
          <a:stretch/>
        </p:blipFill>
        <p:spPr>
          <a:xfrm>
            <a:off x="427225" y="1784550"/>
            <a:ext cx="1520325" cy="847150"/>
          </a:xfrm>
          <a:prstGeom prst="rect">
            <a:avLst/>
          </a:prstGeom>
          <a:noFill/>
          <a:ln>
            <a:noFill/>
          </a:ln>
        </p:spPr>
      </p:pic>
      <p:sp>
        <p:nvSpPr>
          <p:cNvPr id="136" name="Google Shape;136;p24"/>
          <p:cNvSpPr txBox="1"/>
          <p:nvPr/>
        </p:nvSpPr>
        <p:spPr>
          <a:xfrm>
            <a:off x="1957425" y="1782700"/>
            <a:ext cx="1520400" cy="8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Unarmed, slow, unencrypted data</a:t>
            </a:r>
            <a:endParaRPr sz="1000">
              <a:solidFill>
                <a:schemeClr val="dk2"/>
              </a:solidFill>
            </a:endParaRPr>
          </a:p>
        </p:txBody>
      </p:sp>
      <p:cxnSp>
        <p:nvCxnSpPr>
          <p:cNvPr id="137" name="Google Shape;137;p24"/>
          <p:cNvCxnSpPr>
            <a:stCxn id="136" idx="3"/>
          </p:cNvCxnSpPr>
          <p:nvPr/>
        </p:nvCxnSpPr>
        <p:spPr>
          <a:xfrm>
            <a:off x="3477825" y="2206300"/>
            <a:ext cx="1451100" cy="900"/>
          </a:xfrm>
          <a:prstGeom prst="straightConnector1">
            <a:avLst/>
          </a:prstGeom>
          <a:noFill/>
          <a:ln cap="flat" cmpd="sng" w="9525">
            <a:solidFill>
              <a:schemeClr val="dk2"/>
            </a:solidFill>
            <a:prstDash val="solid"/>
            <a:round/>
            <a:headEnd len="med" w="med" type="none"/>
            <a:tailEnd len="med" w="med" type="triangle"/>
          </a:ln>
        </p:spPr>
      </p:cxnSp>
      <p:sp>
        <p:nvSpPr>
          <p:cNvPr id="138" name="Google Shape;138;p24"/>
          <p:cNvSpPr txBox="1"/>
          <p:nvPr/>
        </p:nvSpPr>
        <p:spPr>
          <a:xfrm>
            <a:off x="5156075" y="1784550"/>
            <a:ext cx="1717800" cy="7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Directed Energy/Electronic Warfare</a:t>
            </a:r>
            <a:endParaRPr sz="1000">
              <a:solidFill>
                <a:schemeClr val="dk2"/>
              </a:solidFill>
            </a:endParaRPr>
          </a:p>
        </p:txBody>
      </p:sp>
      <p:pic>
        <p:nvPicPr>
          <p:cNvPr id="139" name="Google Shape;139;p24"/>
          <p:cNvPicPr preferRelativeResize="0"/>
          <p:nvPr/>
        </p:nvPicPr>
        <p:blipFill rotWithShape="1">
          <a:blip r:embed="rId4">
            <a:alphaModFix/>
          </a:blip>
          <a:srcRect b="12503" l="22993" r="0" t="0"/>
          <a:stretch/>
        </p:blipFill>
        <p:spPr>
          <a:xfrm>
            <a:off x="427225" y="2629900"/>
            <a:ext cx="1520324" cy="950235"/>
          </a:xfrm>
          <a:prstGeom prst="rect">
            <a:avLst/>
          </a:prstGeom>
          <a:noFill/>
          <a:ln>
            <a:noFill/>
          </a:ln>
        </p:spPr>
      </p:pic>
      <p:sp>
        <p:nvSpPr>
          <p:cNvPr id="140" name="Google Shape;140;p24"/>
          <p:cNvSpPr txBox="1"/>
          <p:nvPr/>
        </p:nvSpPr>
        <p:spPr>
          <a:xfrm>
            <a:off x="1957425" y="2681413"/>
            <a:ext cx="1520400" cy="8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Quick, attack trajectory encrypted comms</a:t>
            </a:r>
            <a:endParaRPr sz="1000">
              <a:solidFill>
                <a:schemeClr val="dk2"/>
              </a:solidFill>
            </a:endParaRPr>
          </a:p>
        </p:txBody>
      </p:sp>
      <p:cxnSp>
        <p:nvCxnSpPr>
          <p:cNvPr id="141" name="Google Shape;141;p24"/>
          <p:cNvCxnSpPr/>
          <p:nvPr/>
        </p:nvCxnSpPr>
        <p:spPr>
          <a:xfrm>
            <a:off x="3477825" y="2861475"/>
            <a:ext cx="1451100" cy="900"/>
          </a:xfrm>
          <a:prstGeom prst="straightConnector1">
            <a:avLst/>
          </a:prstGeom>
          <a:noFill/>
          <a:ln cap="flat" cmpd="sng" w="9525">
            <a:solidFill>
              <a:schemeClr val="dk2"/>
            </a:solidFill>
            <a:prstDash val="solid"/>
            <a:round/>
            <a:headEnd len="med" w="med" type="none"/>
            <a:tailEnd len="med" w="med" type="triangle"/>
          </a:ln>
        </p:spPr>
      </p:cxnSp>
      <p:sp>
        <p:nvSpPr>
          <p:cNvPr id="142" name="Google Shape;142;p24"/>
          <p:cNvSpPr txBox="1"/>
          <p:nvPr/>
        </p:nvSpPr>
        <p:spPr>
          <a:xfrm>
            <a:off x="5249250" y="2629900"/>
            <a:ext cx="1717800" cy="7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Kinetic Destroy</a:t>
            </a:r>
            <a:endParaRPr sz="1000">
              <a:solidFill>
                <a:schemeClr val="dk2"/>
              </a:solidFill>
            </a:endParaRPr>
          </a:p>
        </p:txBody>
      </p:sp>
      <p:pic>
        <p:nvPicPr>
          <p:cNvPr id="143" name="Google Shape;143;p24"/>
          <p:cNvPicPr preferRelativeResize="0"/>
          <p:nvPr/>
        </p:nvPicPr>
        <p:blipFill>
          <a:blip r:embed="rId5">
            <a:alphaModFix/>
          </a:blip>
          <a:stretch>
            <a:fillRect/>
          </a:stretch>
        </p:blipFill>
        <p:spPr>
          <a:xfrm>
            <a:off x="427225" y="3580150"/>
            <a:ext cx="1520400" cy="855217"/>
          </a:xfrm>
          <a:prstGeom prst="rect">
            <a:avLst/>
          </a:prstGeom>
          <a:noFill/>
          <a:ln>
            <a:noFill/>
          </a:ln>
        </p:spPr>
      </p:pic>
      <p:sp>
        <p:nvSpPr>
          <p:cNvPr id="144" name="Google Shape;144;p24"/>
          <p:cNvSpPr txBox="1"/>
          <p:nvPr/>
        </p:nvSpPr>
        <p:spPr>
          <a:xfrm>
            <a:off x="1947550" y="3580150"/>
            <a:ext cx="1520400" cy="8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Armed, advanced, faraway</a:t>
            </a:r>
            <a:endParaRPr sz="1000">
              <a:solidFill>
                <a:schemeClr val="dk2"/>
              </a:solidFill>
            </a:endParaRPr>
          </a:p>
        </p:txBody>
      </p:sp>
      <p:cxnSp>
        <p:nvCxnSpPr>
          <p:cNvPr id="145" name="Google Shape;145;p24"/>
          <p:cNvCxnSpPr>
            <a:stCxn id="144" idx="3"/>
          </p:cNvCxnSpPr>
          <p:nvPr/>
        </p:nvCxnSpPr>
        <p:spPr>
          <a:xfrm>
            <a:off x="3467950" y="4003750"/>
            <a:ext cx="1451100" cy="900"/>
          </a:xfrm>
          <a:prstGeom prst="straightConnector1">
            <a:avLst/>
          </a:prstGeom>
          <a:noFill/>
          <a:ln cap="flat" cmpd="sng" w="9525">
            <a:solidFill>
              <a:schemeClr val="dk2"/>
            </a:solidFill>
            <a:prstDash val="solid"/>
            <a:round/>
            <a:headEnd len="med" w="med" type="none"/>
            <a:tailEnd len="med" w="med" type="triangle"/>
          </a:ln>
        </p:spPr>
      </p:cxnSp>
      <p:sp>
        <p:nvSpPr>
          <p:cNvPr id="146" name="Google Shape;146;p24"/>
          <p:cNvSpPr txBox="1"/>
          <p:nvPr/>
        </p:nvSpPr>
        <p:spPr>
          <a:xfrm>
            <a:off x="5146200" y="3582000"/>
            <a:ext cx="1717800" cy="7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Guided Missile</a:t>
            </a:r>
            <a:endParaRPr sz="1000">
              <a:solidFill>
                <a:schemeClr val="dk2"/>
              </a:solidFill>
            </a:endParaRPr>
          </a:p>
        </p:txBody>
      </p:sp>
      <p:sp>
        <p:nvSpPr>
          <p:cNvPr id="147" name="Google Shape;147;p24"/>
          <p:cNvSpPr txBox="1"/>
          <p:nvPr/>
        </p:nvSpPr>
        <p:spPr>
          <a:xfrm>
            <a:off x="595900" y="1295950"/>
            <a:ext cx="2401200" cy="20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Times New Roman"/>
                <a:ea typeface="Times New Roman"/>
                <a:cs typeface="Times New Roman"/>
                <a:sym typeface="Times New Roman"/>
              </a:rPr>
              <a:t>Collected Information</a:t>
            </a:r>
            <a:endParaRPr sz="1800">
              <a:solidFill>
                <a:schemeClr val="dk2"/>
              </a:solidFill>
              <a:latin typeface="Times New Roman"/>
              <a:ea typeface="Times New Roman"/>
              <a:cs typeface="Times New Roman"/>
              <a:sym typeface="Times New Roman"/>
            </a:endParaRPr>
          </a:p>
        </p:txBody>
      </p:sp>
      <p:sp>
        <p:nvSpPr>
          <p:cNvPr id="148" name="Google Shape;148;p24"/>
          <p:cNvSpPr txBox="1"/>
          <p:nvPr/>
        </p:nvSpPr>
        <p:spPr>
          <a:xfrm>
            <a:off x="4766625" y="1388725"/>
            <a:ext cx="2935500" cy="20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Times New Roman"/>
                <a:ea typeface="Times New Roman"/>
                <a:cs typeface="Times New Roman"/>
                <a:sym typeface="Times New Roman"/>
              </a:rPr>
              <a:t>Response Recommendation</a:t>
            </a:r>
            <a:endParaRPr sz="1800">
              <a:solidFill>
                <a:schemeClr val="dk2"/>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Usage Example - Civilian</a:t>
            </a:r>
            <a:endParaRPr/>
          </a:p>
        </p:txBody>
      </p:sp>
      <p:sp>
        <p:nvSpPr>
          <p:cNvPr id="154" name="Google Shape;154;p25"/>
          <p:cNvSpPr txBox="1"/>
          <p:nvPr/>
        </p:nvSpPr>
        <p:spPr>
          <a:xfrm>
            <a:off x="1957425" y="1249300"/>
            <a:ext cx="1520400" cy="8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Unencrypted data, low UAV count, non-hostile trajectory near public events (i.e. stadium)</a:t>
            </a:r>
            <a:endParaRPr sz="1000">
              <a:solidFill>
                <a:schemeClr val="dk2"/>
              </a:solidFill>
            </a:endParaRPr>
          </a:p>
        </p:txBody>
      </p:sp>
      <p:cxnSp>
        <p:nvCxnSpPr>
          <p:cNvPr id="155" name="Google Shape;155;p25"/>
          <p:cNvCxnSpPr>
            <a:stCxn id="154" idx="3"/>
          </p:cNvCxnSpPr>
          <p:nvPr/>
        </p:nvCxnSpPr>
        <p:spPr>
          <a:xfrm>
            <a:off x="3477825" y="1672900"/>
            <a:ext cx="1451100" cy="900"/>
          </a:xfrm>
          <a:prstGeom prst="straightConnector1">
            <a:avLst/>
          </a:prstGeom>
          <a:noFill/>
          <a:ln cap="flat" cmpd="sng" w="9525">
            <a:solidFill>
              <a:schemeClr val="dk2"/>
            </a:solidFill>
            <a:prstDash val="solid"/>
            <a:round/>
            <a:headEnd len="med" w="med" type="none"/>
            <a:tailEnd len="med" w="med" type="triangle"/>
          </a:ln>
        </p:spPr>
      </p:cxnSp>
      <p:sp>
        <p:nvSpPr>
          <p:cNvPr id="156" name="Google Shape;156;p25"/>
          <p:cNvSpPr txBox="1"/>
          <p:nvPr/>
        </p:nvSpPr>
        <p:spPr>
          <a:xfrm>
            <a:off x="5156075" y="1251150"/>
            <a:ext cx="1717800" cy="7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No response</a:t>
            </a:r>
            <a:endParaRPr sz="1000">
              <a:solidFill>
                <a:schemeClr val="dk2"/>
              </a:solidFill>
            </a:endParaRPr>
          </a:p>
        </p:txBody>
      </p:sp>
      <p:sp>
        <p:nvSpPr>
          <p:cNvPr id="157" name="Google Shape;157;p25"/>
          <p:cNvSpPr txBox="1"/>
          <p:nvPr/>
        </p:nvSpPr>
        <p:spPr>
          <a:xfrm>
            <a:off x="1957425" y="2148013"/>
            <a:ext cx="1520400" cy="8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Suspicious noise on unusual frequencies, coordinated movements near high value targets (i.e. political rally)</a:t>
            </a:r>
            <a:endParaRPr sz="1000">
              <a:solidFill>
                <a:schemeClr val="dk2"/>
              </a:solidFill>
            </a:endParaRPr>
          </a:p>
        </p:txBody>
      </p:sp>
      <p:cxnSp>
        <p:nvCxnSpPr>
          <p:cNvPr id="158" name="Google Shape;158;p25"/>
          <p:cNvCxnSpPr/>
          <p:nvPr/>
        </p:nvCxnSpPr>
        <p:spPr>
          <a:xfrm>
            <a:off x="3477825" y="2328075"/>
            <a:ext cx="1451100" cy="900"/>
          </a:xfrm>
          <a:prstGeom prst="straightConnector1">
            <a:avLst/>
          </a:prstGeom>
          <a:noFill/>
          <a:ln cap="flat" cmpd="sng" w="9525">
            <a:solidFill>
              <a:schemeClr val="dk2"/>
            </a:solidFill>
            <a:prstDash val="solid"/>
            <a:round/>
            <a:headEnd len="med" w="med" type="none"/>
            <a:tailEnd len="med" w="med" type="triangle"/>
          </a:ln>
        </p:spPr>
      </p:cxnSp>
      <p:sp>
        <p:nvSpPr>
          <p:cNvPr id="159" name="Google Shape;159;p25"/>
          <p:cNvSpPr txBox="1"/>
          <p:nvPr/>
        </p:nvSpPr>
        <p:spPr>
          <a:xfrm>
            <a:off x="5249250" y="1963275"/>
            <a:ext cx="1717800" cy="7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rPr>
              <a:t>Notify response </a:t>
            </a:r>
            <a:r>
              <a:rPr lang="en" sz="1000">
                <a:solidFill>
                  <a:schemeClr val="dk2"/>
                </a:solidFill>
              </a:rPr>
              <a:t>personnel</a:t>
            </a:r>
            <a:r>
              <a:rPr lang="en" sz="1000">
                <a:solidFill>
                  <a:schemeClr val="dk2"/>
                </a:solidFill>
              </a:rPr>
              <a:t>, recommend increased </a:t>
            </a:r>
            <a:r>
              <a:rPr lang="en" sz="1000">
                <a:solidFill>
                  <a:schemeClr val="dk2"/>
                </a:solidFill>
              </a:rPr>
              <a:t>alertness</a:t>
            </a:r>
            <a:r>
              <a:rPr lang="en" sz="1000">
                <a:solidFill>
                  <a:schemeClr val="dk2"/>
                </a:solidFill>
              </a:rPr>
              <a:t> level</a:t>
            </a:r>
            <a:endParaRPr sz="1000">
              <a:solidFill>
                <a:schemeClr val="dk2"/>
              </a:solidFill>
            </a:endParaRPr>
          </a:p>
        </p:txBody>
      </p:sp>
      <p:sp>
        <p:nvSpPr>
          <p:cNvPr id="160" name="Google Shape;160;p25"/>
          <p:cNvSpPr txBox="1"/>
          <p:nvPr/>
        </p:nvSpPr>
        <p:spPr>
          <a:xfrm>
            <a:off x="1947550" y="3275350"/>
            <a:ext cx="1520400" cy="8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2"/>
                </a:solidFill>
              </a:rPr>
              <a:t>ADD ONE MORE EXAMPLE</a:t>
            </a:r>
            <a:endParaRPr b="1" sz="1000">
              <a:solidFill>
                <a:schemeClr val="dk2"/>
              </a:solidFill>
            </a:endParaRPr>
          </a:p>
        </p:txBody>
      </p:sp>
      <p:cxnSp>
        <p:nvCxnSpPr>
          <p:cNvPr id="161" name="Google Shape;161;p25"/>
          <p:cNvCxnSpPr>
            <a:stCxn id="160" idx="3"/>
          </p:cNvCxnSpPr>
          <p:nvPr/>
        </p:nvCxnSpPr>
        <p:spPr>
          <a:xfrm>
            <a:off x="3467950" y="3698950"/>
            <a:ext cx="1451100" cy="900"/>
          </a:xfrm>
          <a:prstGeom prst="straightConnector1">
            <a:avLst/>
          </a:prstGeom>
          <a:noFill/>
          <a:ln cap="flat" cmpd="sng" w="9525">
            <a:solidFill>
              <a:schemeClr val="dk2"/>
            </a:solidFill>
            <a:prstDash val="solid"/>
            <a:round/>
            <a:headEnd len="med" w="med" type="none"/>
            <a:tailEnd len="med" w="med" type="triangle"/>
          </a:ln>
        </p:spPr>
      </p:cxnSp>
      <p:sp>
        <p:nvSpPr>
          <p:cNvPr id="162" name="Google Shape;162;p25"/>
          <p:cNvSpPr txBox="1"/>
          <p:nvPr/>
        </p:nvSpPr>
        <p:spPr>
          <a:xfrm>
            <a:off x="429350" y="1702050"/>
            <a:ext cx="1329600" cy="81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VISUALS?</a:t>
            </a:r>
            <a:endParaRPr sz="18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we meet DOD Needs</a:t>
            </a:r>
            <a:endParaRPr/>
          </a:p>
        </p:txBody>
      </p:sp>
      <p:sp>
        <p:nvSpPr>
          <p:cNvPr id="168" name="Google Shape;168;p26"/>
          <p:cNvSpPr txBox="1"/>
          <p:nvPr>
            <p:ph idx="1" type="body"/>
          </p:nvPr>
        </p:nvSpPr>
        <p:spPr>
          <a:xfrm>
            <a:off x="311700" y="1474925"/>
            <a:ext cx="4260300" cy="322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50">
                <a:latin typeface="Times New Roman"/>
                <a:ea typeface="Times New Roman"/>
                <a:cs typeface="Times New Roman"/>
                <a:sym typeface="Times New Roman"/>
              </a:rPr>
              <a:t>Deepen our Understanding and Awareness of Unmanned Systems Trends and Threat</a:t>
            </a:r>
            <a:endParaRPr sz="1350">
              <a:latin typeface="Times New Roman"/>
              <a:ea typeface="Times New Roman"/>
              <a:cs typeface="Times New Roman"/>
              <a:sym typeface="Times New Roman"/>
            </a:endParaRPr>
          </a:p>
          <a:p>
            <a:pPr indent="0" lvl="0" marL="0" rtl="0" algn="l">
              <a:spcBef>
                <a:spcPts val="1200"/>
              </a:spcBef>
              <a:spcAft>
                <a:spcPts val="0"/>
              </a:spcAft>
              <a:buNone/>
            </a:pPr>
            <a:r>
              <a:rPr lang="en" sz="1350">
                <a:latin typeface="Times New Roman"/>
                <a:ea typeface="Times New Roman"/>
                <a:cs typeface="Times New Roman"/>
                <a:sym typeface="Times New Roman"/>
              </a:rPr>
              <a:t>RF Scanners and CV can collect a wealth of relevant information:</a:t>
            </a:r>
            <a:endParaRPr sz="1350">
              <a:latin typeface="Times New Roman"/>
              <a:ea typeface="Times New Roman"/>
              <a:cs typeface="Times New Roman"/>
              <a:sym typeface="Times New Roman"/>
            </a:endParaRPr>
          </a:p>
          <a:p>
            <a:pPr indent="-314325" lvl="0" marL="457200" rtl="0" algn="l">
              <a:spcBef>
                <a:spcPts val="1200"/>
              </a:spcBef>
              <a:spcAft>
                <a:spcPts val="0"/>
              </a:spcAft>
              <a:buSzPts val="1350"/>
              <a:buFont typeface="Times New Roman"/>
              <a:buAutoNum type="arabicPeriod"/>
            </a:pPr>
            <a:r>
              <a:rPr lang="en" sz="1350">
                <a:latin typeface="Times New Roman"/>
                <a:ea typeface="Times New Roman"/>
                <a:cs typeface="Times New Roman"/>
                <a:sym typeface="Times New Roman"/>
              </a:rPr>
              <a:t>Deployment methods and trends: How are these systems fielded?</a:t>
            </a:r>
            <a:endParaRPr sz="1350">
              <a:latin typeface="Times New Roman"/>
              <a:ea typeface="Times New Roman"/>
              <a:cs typeface="Times New Roman"/>
              <a:sym typeface="Times New Roman"/>
            </a:endParaRPr>
          </a:p>
          <a:p>
            <a:pPr indent="-314325" lvl="0" marL="457200" rtl="0" algn="l">
              <a:spcBef>
                <a:spcPts val="0"/>
              </a:spcBef>
              <a:spcAft>
                <a:spcPts val="0"/>
              </a:spcAft>
              <a:buSzPts val="1350"/>
              <a:buFont typeface="Times New Roman"/>
              <a:buAutoNum type="arabicPeriod"/>
            </a:pPr>
            <a:r>
              <a:rPr lang="en" sz="1350">
                <a:latin typeface="Times New Roman"/>
                <a:ea typeface="Times New Roman"/>
                <a:cs typeface="Times New Roman"/>
                <a:sym typeface="Times New Roman"/>
              </a:rPr>
              <a:t>Patterns between communications and attacks: What radio signals are precursors to attacks?</a:t>
            </a:r>
            <a:endParaRPr sz="1350">
              <a:latin typeface="Times New Roman"/>
              <a:ea typeface="Times New Roman"/>
              <a:cs typeface="Times New Roman"/>
              <a:sym typeface="Times New Roman"/>
            </a:endParaRPr>
          </a:p>
          <a:p>
            <a:pPr indent="-314325" lvl="0" marL="457200" rtl="0" algn="l">
              <a:spcBef>
                <a:spcPts val="0"/>
              </a:spcBef>
              <a:spcAft>
                <a:spcPts val="0"/>
              </a:spcAft>
              <a:buSzPts val="1350"/>
              <a:buFont typeface="Times New Roman"/>
              <a:buAutoNum type="arabicPeriod"/>
            </a:pPr>
            <a:r>
              <a:rPr lang="en" sz="1350">
                <a:latin typeface="Times New Roman"/>
                <a:ea typeface="Times New Roman"/>
                <a:cs typeface="Times New Roman"/>
                <a:sym typeface="Times New Roman"/>
              </a:rPr>
              <a:t>Location specific data: Are certain frequency bands being used in one area but not another? Are certain locations more prone to recon or kamikaze systems?</a:t>
            </a:r>
            <a:endParaRPr sz="1350">
              <a:latin typeface="Times New Roman"/>
              <a:ea typeface="Times New Roman"/>
              <a:cs typeface="Times New Roman"/>
              <a:sym typeface="Times New Roman"/>
            </a:endParaRPr>
          </a:p>
          <a:p>
            <a:pPr indent="0" lvl="0" marL="457200" rtl="0" algn="l">
              <a:spcBef>
                <a:spcPts val="1200"/>
              </a:spcBef>
              <a:spcAft>
                <a:spcPts val="0"/>
              </a:spcAft>
              <a:buNone/>
            </a:pPr>
            <a:r>
              <a:t/>
            </a:r>
            <a:endParaRPr sz="1350">
              <a:latin typeface="Times New Roman"/>
              <a:ea typeface="Times New Roman"/>
              <a:cs typeface="Times New Roman"/>
              <a:sym typeface="Times New Roman"/>
            </a:endParaRPr>
          </a:p>
          <a:p>
            <a:pPr indent="0" lvl="0" marL="0" rtl="0" algn="l">
              <a:spcBef>
                <a:spcPts val="1200"/>
              </a:spcBef>
              <a:spcAft>
                <a:spcPts val="1200"/>
              </a:spcAft>
              <a:buNone/>
            </a:pPr>
            <a:r>
              <a:t/>
            </a:r>
            <a:endParaRPr sz="1350">
              <a:latin typeface="Times New Roman"/>
              <a:ea typeface="Times New Roman"/>
              <a:cs typeface="Times New Roman"/>
              <a:sym typeface="Times New Roman"/>
            </a:endParaRPr>
          </a:p>
        </p:txBody>
      </p:sp>
      <p:sp>
        <p:nvSpPr>
          <p:cNvPr id="169" name="Google Shape;169;p26"/>
          <p:cNvSpPr txBox="1"/>
          <p:nvPr>
            <p:ph idx="1" type="body"/>
          </p:nvPr>
        </p:nvSpPr>
        <p:spPr>
          <a:xfrm>
            <a:off x="4720600" y="1474925"/>
            <a:ext cx="4423500" cy="13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50">
                <a:latin typeface="Times New Roman"/>
                <a:ea typeface="Times New Roman"/>
                <a:cs typeface="Times New Roman"/>
                <a:sym typeface="Times New Roman"/>
              </a:rPr>
              <a:t>Defend Against Unmanned Systems Threats to U.S. Interests</a:t>
            </a:r>
            <a:endParaRPr sz="1350">
              <a:latin typeface="Times New Roman"/>
              <a:ea typeface="Times New Roman"/>
              <a:cs typeface="Times New Roman"/>
              <a:sym typeface="Times New Roman"/>
            </a:endParaRPr>
          </a:p>
          <a:p>
            <a:pPr indent="0" lvl="0" marL="0" rtl="0" algn="ctr">
              <a:spcBef>
                <a:spcPts val="1200"/>
              </a:spcBef>
              <a:spcAft>
                <a:spcPts val="0"/>
              </a:spcAft>
              <a:buNone/>
            </a:pPr>
            <a:r>
              <a:rPr lang="en" sz="1350">
                <a:latin typeface="Times New Roman"/>
                <a:ea typeface="Times New Roman"/>
                <a:cs typeface="Times New Roman"/>
                <a:sym typeface="Times New Roman"/>
              </a:rPr>
              <a:t> How can we improve our active and passive defenses by clarifying, streamlining, and delegating responses?</a:t>
            </a:r>
            <a:endParaRPr sz="1350">
              <a:latin typeface="Times New Roman"/>
              <a:ea typeface="Times New Roman"/>
              <a:cs typeface="Times New Roman"/>
              <a:sym typeface="Times New Roman"/>
            </a:endParaRPr>
          </a:p>
          <a:p>
            <a:pPr indent="-314325" lvl="0" marL="457200" rtl="0" algn="l">
              <a:spcBef>
                <a:spcPts val="1200"/>
              </a:spcBef>
              <a:spcAft>
                <a:spcPts val="0"/>
              </a:spcAft>
              <a:buSzPts val="1350"/>
              <a:buFont typeface="Times New Roman"/>
              <a:buAutoNum type="arabicPeriod"/>
            </a:pPr>
            <a:r>
              <a:rPr lang="en" sz="1350">
                <a:latin typeface="Times New Roman"/>
                <a:ea typeface="Times New Roman"/>
                <a:cs typeface="Times New Roman"/>
                <a:sym typeface="Times New Roman"/>
              </a:rPr>
              <a:t>Clarification: Based on data, more effective rules can be established</a:t>
            </a:r>
            <a:endParaRPr sz="1350">
              <a:latin typeface="Times New Roman"/>
              <a:ea typeface="Times New Roman"/>
              <a:cs typeface="Times New Roman"/>
              <a:sym typeface="Times New Roman"/>
            </a:endParaRPr>
          </a:p>
          <a:p>
            <a:pPr indent="-314325" lvl="0" marL="457200" rtl="0" algn="l">
              <a:spcBef>
                <a:spcPts val="0"/>
              </a:spcBef>
              <a:spcAft>
                <a:spcPts val="0"/>
              </a:spcAft>
              <a:buSzPts val="1350"/>
              <a:buFont typeface="Times New Roman"/>
              <a:buAutoNum type="arabicPeriod"/>
            </a:pPr>
            <a:r>
              <a:rPr lang="en" sz="1350">
                <a:latin typeface="Times New Roman"/>
                <a:ea typeface="Times New Roman"/>
                <a:cs typeface="Times New Roman"/>
                <a:sym typeface="Times New Roman"/>
              </a:rPr>
              <a:t>Streamlining: Threat categorization and response recommendation can be carried out by computers instead of human personnel, speeding up response time</a:t>
            </a:r>
            <a:endParaRPr sz="1350">
              <a:latin typeface="Times New Roman"/>
              <a:ea typeface="Times New Roman"/>
              <a:cs typeface="Times New Roman"/>
              <a:sym typeface="Times New Roman"/>
            </a:endParaRPr>
          </a:p>
          <a:p>
            <a:pPr indent="-314325" lvl="0" marL="457200" rtl="0" algn="l">
              <a:spcBef>
                <a:spcPts val="0"/>
              </a:spcBef>
              <a:spcAft>
                <a:spcPts val="0"/>
              </a:spcAft>
              <a:buSzPts val="1350"/>
              <a:buFont typeface="Times New Roman"/>
              <a:buAutoNum type="arabicPeriod"/>
            </a:pPr>
            <a:r>
              <a:rPr lang="en" sz="1350">
                <a:latin typeface="Times New Roman"/>
                <a:ea typeface="Times New Roman"/>
                <a:cs typeface="Times New Roman"/>
                <a:sym typeface="Times New Roman"/>
              </a:rPr>
              <a:t>Delegation: The system provides personnel with all the relevant information, delegating all but the final decision away from </a:t>
            </a:r>
            <a:r>
              <a:rPr lang="en" sz="1350">
                <a:latin typeface="Times New Roman"/>
                <a:ea typeface="Times New Roman"/>
                <a:cs typeface="Times New Roman"/>
                <a:sym typeface="Times New Roman"/>
              </a:rPr>
              <a:t>personnel</a:t>
            </a:r>
            <a:r>
              <a:rPr lang="en" sz="1350">
                <a:latin typeface="Times New Roman"/>
                <a:ea typeface="Times New Roman"/>
                <a:cs typeface="Times New Roman"/>
                <a:sym typeface="Times New Roman"/>
              </a:rPr>
              <a:t>.</a:t>
            </a:r>
            <a:endParaRPr sz="1350">
              <a:latin typeface="Times New Roman"/>
              <a:ea typeface="Times New Roman"/>
              <a:cs typeface="Times New Roman"/>
              <a:sym typeface="Times New Roman"/>
            </a:endParaRPr>
          </a:p>
          <a:p>
            <a:pPr indent="0" lvl="0" marL="0" rtl="0" algn="l">
              <a:spcBef>
                <a:spcPts val="1200"/>
              </a:spcBef>
              <a:spcAft>
                <a:spcPts val="1200"/>
              </a:spcAft>
              <a:buNone/>
            </a:pPr>
            <a:r>
              <a:t/>
            </a:r>
            <a:endParaRPr sz="1350">
              <a:latin typeface="Times New Roman"/>
              <a:ea typeface="Times New Roman"/>
              <a:cs typeface="Times New Roman"/>
              <a:sym typeface="Times New Roman"/>
            </a:endParaRPr>
          </a:p>
        </p:txBody>
      </p:sp>
      <p:sp>
        <p:nvSpPr>
          <p:cNvPr id="170" name="Google Shape;170;p26"/>
          <p:cNvSpPr txBox="1"/>
          <p:nvPr/>
        </p:nvSpPr>
        <p:spPr>
          <a:xfrm>
            <a:off x="459100" y="987675"/>
            <a:ext cx="45243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chemeClr val="dk2"/>
                </a:solidFill>
                <a:latin typeface="Times New Roman"/>
                <a:ea typeface="Times New Roman"/>
                <a:cs typeface="Times New Roman"/>
                <a:sym typeface="Times New Roman"/>
              </a:rPr>
              <a:t>We focus on tackling these specific DOD Mission Needs</a:t>
            </a:r>
            <a:endParaRPr sz="1350">
              <a:solidFill>
                <a:schemeClr val="dk2"/>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Prototyping Feasibility</a:t>
            </a:r>
            <a:endParaRPr/>
          </a:p>
        </p:txBody>
      </p:sp>
      <p:sp>
        <p:nvSpPr>
          <p:cNvPr id="176" name="Google Shape;176;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The primary technologies (Radio </a:t>
            </a:r>
            <a:r>
              <a:rPr lang="en"/>
              <a:t>Frequency/Computer Vision) are well developed and field tested with a wealth of existing options on scanners and cameras to choose from</a:t>
            </a:r>
            <a:endParaRPr/>
          </a:p>
          <a:p>
            <a:pPr indent="-342900" lvl="0" marL="457200" rtl="0" algn="l">
              <a:spcBef>
                <a:spcPts val="0"/>
              </a:spcBef>
              <a:spcAft>
                <a:spcPts val="0"/>
              </a:spcAft>
              <a:buSzPts val="1800"/>
              <a:buAutoNum type="arabicPeriod"/>
            </a:pPr>
            <a:r>
              <a:rPr lang="en"/>
              <a:t>Primary development will occur in gathering existing data sets and training the Edge AI, meaning large quantity of work can be done without equipment</a:t>
            </a:r>
            <a:endParaRPr/>
          </a:p>
          <a:p>
            <a:pPr indent="-342900" lvl="0" marL="457200" rtl="0" algn="l">
              <a:spcBef>
                <a:spcPts val="0"/>
              </a:spcBef>
              <a:spcAft>
                <a:spcPts val="0"/>
              </a:spcAft>
              <a:buSzPts val="1800"/>
              <a:buAutoNum type="arabicPeriod"/>
            </a:pPr>
            <a:r>
              <a:rPr lang="en"/>
              <a:t>Components can be studied without purchase, allowing for rapid restructuring. Physical devices are only needed for system integration and testing.</a:t>
            </a:r>
            <a:endParaRPr/>
          </a:p>
          <a:p>
            <a:pPr indent="-342900" lvl="0" marL="457200" rtl="0" algn="l">
              <a:spcBef>
                <a:spcPts val="0"/>
              </a:spcBef>
              <a:spcAft>
                <a:spcPts val="0"/>
              </a:spcAft>
              <a:buSzPts val="1800"/>
              <a:buAutoNum type="arabicPeriod"/>
            </a:pPr>
            <a:r>
              <a:rPr lang="en"/>
              <a:t>Usage of entirely off-the-shelf components means straightforward production, no need for advanced manufacturing facilities, allowing for easy scaling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Feedback adaptability</a:t>
            </a:r>
            <a:endParaRPr/>
          </a:p>
        </p:txBody>
      </p:sp>
      <p:sp>
        <p:nvSpPr>
          <p:cNvPr id="182" name="Google Shape;182;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The usage of an Edge AI allows for different data collection methods to easily be integrated</a:t>
            </a:r>
            <a:endParaRPr/>
          </a:p>
          <a:p>
            <a:pPr indent="-317500" lvl="1" marL="914400" rtl="0" algn="l">
              <a:spcBef>
                <a:spcPts val="0"/>
              </a:spcBef>
              <a:spcAft>
                <a:spcPts val="0"/>
              </a:spcAft>
              <a:buSzPts val="1400"/>
              <a:buAutoNum type="alphaLcPeriod"/>
            </a:pPr>
            <a:r>
              <a:rPr lang="en"/>
              <a:t>On DIU recommendation, technologies like radar, acoustic detection, etc. can easily be integrated by changing the training data and format for the edge AI system</a:t>
            </a:r>
            <a:endParaRPr/>
          </a:p>
          <a:p>
            <a:pPr indent="-342900" lvl="0" marL="457200" rtl="0" algn="l">
              <a:spcBef>
                <a:spcPts val="0"/>
              </a:spcBef>
              <a:spcAft>
                <a:spcPts val="0"/>
              </a:spcAft>
              <a:buSzPts val="1800"/>
              <a:buAutoNum type="arabicPeriod"/>
            </a:pPr>
            <a:r>
              <a:rPr b="1" lang="en"/>
              <a:t>ADD MORE, THIS IS A REQUIRED CAPABILITY (MICHAEL AND ZACH)</a:t>
            </a:r>
            <a:endParaRPr b="1"/>
          </a:p>
          <a:p>
            <a:pPr indent="-342900" lvl="0" marL="457200" rtl="0" algn="l">
              <a:spcBef>
                <a:spcPts val="0"/>
              </a:spcBef>
              <a:spcAft>
                <a:spcPts val="0"/>
              </a:spcAft>
              <a:buSzPts val="1800"/>
              <a:buAutoNum type="arabicPeriod"/>
            </a:pPr>
            <a:r>
              <a:rPr b="1" lang="en"/>
              <a:t>Edge AI can identify discrete patterns, </a:t>
            </a:r>
            <a:r>
              <a:rPr b="1" lang="en"/>
              <a:t>identifying</a:t>
            </a:r>
            <a:r>
              <a:rPr b="1" lang="en"/>
              <a:t> subtle hops and jamming techniques</a:t>
            </a:r>
            <a:endParaRPr b="1"/>
          </a:p>
          <a:p>
            <a:pPr indent="-342900" lvl="0" marL="457200" rtl="0" algn="l">
              <a:spcBef>
                <a:spcPts val="0"/>
              </a:spcBef>
              <a:spcAft>
                <a:spcPts val="0"/>
              </a:spcAft>
              <a:buSzPts val="1800"/>
              <a:buAutoNum type="arabicPeriod"/>
            </a:pPr>
            <a:r>
              <a:rPr b="1" lang="en"/>
              <a:t>Edge ai optimizes targeting, classification, and </a:t>
            </a:r>
            <a:r>
              <a:rPr b="1" lang="en"/>
              <a:t>anomaly detection</a:t>
            </a:r>
            <a:endParaRPr b="1"/>
          </a:p>
          <a:p>
            <a:pPr indent="-342900" lvl="0" marL="457200" rtl="0" algn="l">
              <a:spcBef>
                <a:spcPts val="0"/>
              </a:spcBef>
              <a:spcAft>
                <a:spcPts val="0"/>
              </a:spcAft>
              <a:buSzPts val="1800"/>
              <a:buAutoNum type="arabicPeriod"/>
            </a:pPr>
            <a:r>
              <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6127500" y="-11287"/>
            <a:ext cx="3016501" cy="3016501"/>
          </a:xfrm>
          <a:prstGeom prst="rect">
            <a:avLst/>
          </a:prstGeom>
          <a:noFill/>
          <a:ln>
            <a:noFill/>
          </a:ln>
        </p:spPr>
      </p:pic>
      <p:pic>
        <p:nvPicPr>
          <p:cNvPr id="61" name="Google Shape;61;p14"/>
          <p:cNvPicPr preferRelativeResize="0"/>
          <p:nvPr/>
        </p:nvPicPr>
        <p:blipFill>
          <a:blip r:embed="rId4">
            <a:alphaModFix/>
          </a:blip>
          <a:stretch>
            <a:fillRect/>
          </a:stretch>
        </p:blipFill>
        <p:spPr>
          <a:xfrm>
            <a:off x="3002550" y="-11275"/>
            <a:ext cx="3124950" cy="3016500"/>
          </a:xfrm>
          <a:prstGeom prst="rect">
            <a:avLst/>
          </a:prstGeom>
          <a:noFill/>
          <a:ln>
            <a:noFill/>
          </a:ln>
        </p:spPr>
      </p:pic>
      <p:pic>
        <p:nvPicPr>
          <p:cNvPr id="62" name="Google Shape;62;p14"/>
          <p:cNvPicPr preferRelativeResize="0"/>
          <p:nvPr/>
        </p:nvPicPr>
        <p:blipFill>
          <a:blip r:embed="rId5">
            <a:alphaModFix/>
          </a:blip>
          <a:stretch>
            <a:fillRect/>
          </a:stretch>
        </p:blipFill>
        <p:spPr>
          <a:xfrm>
            <a:off x="0" y="-4300"/>
            <a:ext cx="3016501" cy="3016501"/>
          </a:xfrm>
          <a:prstGeom prst="rect">
            <a:avLst/>
          </a:prstGeom>
          <a:noFill/>
          <a:ln>
            <a:noFill/>
          </a:ln>
        </p:spPr>
      </p:pic>
      <p:pic>
        <p:nvPicPr>
          <p:cNvPr id="63" name="Google Shape;63;p14"/>
          <p:cNvPicPr preferRelativeResize="0"/>
          <p:nvPr/>
        </p:nvPicPr>
        <p:blipFill>
          <a:blip r:embed="rId6">
            <a:alphaModFix/>
          </a:blip>
          <a:stretch>
            <a:fillRect/>
          </a:stretch>
        </p:blipFill>
        <p:spPr>
          <a:xfrm>
            <a:off x="0" y="3005225"/>
            <a:ext cx="3207413" cy="2138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Who we are (write in the next slide, this will be deleted)</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a:bodyPr>
          <a:lstStyle/>
          <a:p>
            <a:pPr indent="0" lvl="0" marL="0" rtl="0" algn="ctr">
              <a:spcBef>
                <a:spcPts val="0"/>
              </a:spcBef>
              <a:spcAft>
                <a:spcPts val="0"/>
              </a:spcAft>
              <a:buClr>
                <a:schemeClr val="dk1"/>
              </a:buClr>
              <a:buSzPct val="84615"/>
              <a:buFont typeface="Arial"/>
              <a:buNone/>
            </a:pPr>
            <a:r>
              <a:t/>
            </a:r>
            <a:endParaRPr b="1" sz="1300">
              <a:solidFill>
                <a:schemeClr val="dk1"/>
              </a:solidFill>
              <a:highlight>
                <a:schemeClr val="lt1"/>
              </a:highlight>
              <a:latin typeface="Times New Roman"/>
              <a:ea typeface="Times New Roman"/>
              <a:cs typeface="Times New Roman"/>
              <a:sym typeface="Times New Roman"/>
            </a:endParaRPr>
          </a:p>
          <a:p>
            <a:pPr indent="-301466" lvl="0" marL="457200" rtl="0" algn="l">
              <a:lnSpc>
                <a:spcPct val="175000"/>
              </a:lnSpc>
              <a:spcBef>
                <a:spcPts val="400"/>
              </a:spcBef>
              <a:spcAft>
                <a:spcPts val="0"/>
              </a:spcAft>
              <a:buClr>
                <a:schemeClr val="dk1"/>
              </a:buClr>
              <a:buSzPct val="100000"/>
              <a:buChar char="●"/>
            </a:pPr>
            <a:r>
              <a:rPr lang="en" sz="1350">
                <a:solidFill>
                  <a:schemeClr val="dk1"/>
                </a:solidFill>
                <a:highlight>
                  <a:schemeClr val="lt1"/>
                </a:highlight>
                <a:latin typeface="Times New Roman"/>
                <a:ea typeface="Times New Roman"/>
                <a:cs typeface="Times New Roman"/>
                <a:sym typeface="Times New Roman"/>
              </a:rPr>
              <a:t>We are a pre-revenue company hoping to break into the defense field with multiple projects cultivated by Purdue University students</a:t>
            </a:r>
            <a:endParaRPr sz="1350">
              <a:solidFill>
                <a:schemeClr val="dk1"/>
              </a:solidFill>
              <a:highlight>
                <a:schemeClr val="lt1"/>
              </a:highlight>
              <a:latin typeface="Times New Roman"/>
              <a:ea typeface="Times New Roman"/>
              <a:cs typeface="Times New Roman"/>
              <a:sym typeface="Times New Roman"/>
            </a:endParaRPr>
          </a:p>
          <a:p>
            <a:pPr indent="-301466" lvl="0" marL="457200" rtl="0" algn="l">
              <a:lnSpc>
                <a:spcPct val="175000"/>
              </a:lnSpc>
              <a:spcBef>
                <a:spcPts val="0"/>
              </a:spcBef>
              <a:spcAft>
                <a:spcPts val="0"/>
              </a:spcAft>
              <a:buClr>
                <a:schemeClr val="dk1"/>
              </a:buClr>
              <a:buSzPct val="100000"/>
              <a:buFont typeface="Times New Roman"/>
              <a:buChar char="●"/>
            </a:pPr>
            <a:r>
              <a:rPr lang="en" sz="1350">
                <a:solidFill>
                  <a:schemeClr val="dk1"/>
                </a:solidFill>
                <a:highlight>
                  <a:schemeClr val="lt1"/>
                </a:highlight>
                <a:latin typeface="Times New Roman"/>
                <a:ea typeface="Times New Roman"/>
                <a:cs typeface="Times New Roman"/>
                <a:sym typeface="Times New Roman"/>
              </a:rPr>
              <a:t>Cian: Computer Engineering: Founder of the Purdue National Defense Society, DCTC cohort 1, founder of Balor</a:t>
            </a:r>
            <a:endParaRPr sz="1350">
              <a:solidFill>
                <a:schemeClr val="dk1"/>
              </a:solidFill>
              <a:highlight>
                <a:schemeClr val="lt1"/>
              </a:highlight>
              <a:latin typeface="Times New Roman"/>
              <a:ea typeface="Times New Roman"/>
              <a:cs typeface="Times New Roman"/>
              <a:sym typeface="Times New Roman"/>
            </a:endParaRPr>
          </a:p>
          <a:p>
            <a:pPr indent="-301466" lvl="0" marL="457200" rtl="0" algn="l">
              <a:lnSpc>
                <a:spcPct val="175000"/>
              </a:lnSpc>
              <a:spcBef>
                <a:spcPts val="0"/>
              </a:spcBef>
              <a:spcAft>
                <a:spcPts val="0"/>
              </a:spcAft>
              <a:buClr>
                <a:schemeClr val="dk1"/>
              </a:buClr>
              <a:buSzPct val="100000"/>
              <a:buFont typeface="Times New Roman"/>
              <a:buChar char="●"/>
            </a:pPr>
            <a:r>
              <a:rPr lang="en" sz="1350">
                <a:solidFill>
                  <a:schemeClr val="dk1"/>
                </a:solidFill>
                <a:highlight>
                  <a:schemeClr val="lt1"/>
                </a:highlight>
                <a:latin typeface="Times New Roman"/>
                <a:ea typeface="Times New Roman"/>
                <a:cs typeface="Times New Roman"/>
                <a:sym typeface="Times New Roman"/>
              </a:rPr>
              <a:t>Aditya: Aerospace Engineering: Lead Engineer of the NDS CUAS team, Cofounder of Balor, Systems Engineer intern at Leonardo DRS (CUAS and Tank APS), hypersonic research for Stratolaunch</a:t>
            </a:r>
            <a:endParaRPr sz="1350">
              <a:solidFill>
                <a:schemeClr val="dk1"/>
              </a:solidFill>
              <a:highlight>
                <a:schemeClr val="lt1"/>
              </a:highlight>
              <a:latin typeface="Times New Roman"/>
              <a:ea typeface="Times New Roman"/>
              <a:cs typeface="Times New Roman"/>
              <a:sym typeface="Times New Roman"/>
            </a:endParaRPr>
          </a:p>
          <a:p>
            <a:pPr indent="-301466" lvl="0" marL="457200" rtl="0" algn="l">
              <a:lnSpc>
                <a:spcPct val="175000"/>
              </a:lnSpc>
              <a:spcBef>
                <a:spcPts val="0"/>
              </a:spcBef>
              <a:spcAft>
                <a:spcPts val="0"/>
              </a:spcAft>
              <a:buClr>
                <a:schemeClr val="dk1"/>
              </a:buClr>
              <a:buSzPct val="100000"/>
              <a:buFont typeface="Times New Roman"/>
              <a:buChar char="●"/>
            </a:pPr>
            <a:r>
              <a:rPr lang="en" sz="1350">
                <a:solidFill>
                  <a:schemeClr val="dk1"/>
                </a:solidFill>
                <a:highlight>
                  <a:schemeClr val="lt1"/>
                </a:highlight>
                <a:latin typeface="Times New Roman"/>
                <a:ea typeface="Times New Roman"/>
                <a:cs typeface="Times New Roman"/>
                <a:sym typeface="Times New Roman"/>
              </a:rPr>
              <a:t>Michael: Computer Engineer: Automation intern at Nucor, CV expert,  Targeting lead for NDS CUAS,</a:t>
            </a:r>
            <a:endParaRPr sz="1350">
              <a:solidFill>
                <a:schemeClr val="dk1"/>
              </a:solidFill>
              <a:highlight>
                <a:schemeClr val="lt1"/>
              </a:highlight>
              <a:latin typeface="Times New Roman"/>
              <a:ea typeface="Times New Roman"/>
              <a:cs typeface="Times New Roman"/>
              <a:sym typeface="Times New Roman"/>
            </a:endParaRPr>
          </a:p>
          <a:p>
            <a:pPr indent="-301466" lvl="0" marL="457200" rtl="0" algn="l">
              <a:lnSpc>
                <a:spcPct val="175000"/>
              </a:lnSpc>
              <a:spcBef>
                <a:spcPts val="0"/>
              </a:spcBef>
              <a:spcAft>
                <a:spcPts val="0"/>
              </a:spcAft>
              <a:buClr>
                <a:schemeClr val="dk1"/>
              </a:buClr>
              <a:buSzPct val="100000"/>
              <a:buFont typeface="Times New Roman"/>
              <a:buChar char="●"/>
            </a:pPr>
            <a:r>
              <a:rPr lang="en" sz="1350">
                <a:solidFill>
                  <a:schemeClr val="dk1"/>
                </a:solidFill>
                <a:highlight>
                  <a:schemeClr val="lt1"/>
                </a:highlight>
                <a:latin typeface="Times New Roman"/>
                <a:ea typeface="Times New Roman"/>
                <a:cs typeface="Times New Roman"/>
                <a:sym typeface="Times New Roman"/>
              </a:rPr>
              <a:t>Zach: Computer Science: Lead of Cybersecurity team, Sandia Boy Wonder, Software Engineer intern at Northrop, Security Researcher</a:t>
            </a:r>
            <a:endParaRPr sz="1350">
              <a:solidFill>
                <a:schemeClr val="dk1"/>
              </a:solidFill>
              <a:highlight>
                <a:schemeClr val="lt1"/>
              </a:highlight>
              <a:latin typeface="Times New Roman"/>
              <a:ea typeface="Times New Roman"/>
              <a:cs typeface="Times New Roman"/>
              <a:sym typeface="Times New Roman"/>
            </a:endParaRPr>
          </a:p>
          <a:p>
            <a:pPr indent="-301466" lvl="0" marL="457200" rtl="0" algn="l">
              <a:lnSpc>
                <a:spcPct val="175000"/>
              </a:lnSpc>
              <a:spcBef>
                <a:spcPts val="0"/>
              </a:spcBef>
              <a:spcAft>
                <a:spcPts val="0"/>
              </a:spcAft>
              <a:buClr>
                <a:schemeClr val="dk1"/>
              </a:buClr>
              <a:buSzPct val="100000"/>
              <a:buFont typeface="Times New Roman"/>
              <a:buChar char="●"/>
            </a:pPr>
            <a:r>
              <a:rPr b="1" lang="en" sz="1350">
                <a:solidFill>
                  <a:schemeClr val="dk1"/>
                </a:solidFill>
                <a:highlight>
                  <a:schemeClr val="lt1"/>
                </a:highlight>
                <a:latin typeface="Times New Roman"/>
                <a:ea typeface="Times New Roman"/>
                <a:cs typeface="Times New Roman"/>
                <a:sym typeface="Times New Roman"/>
              </a:rPr>
              <a:t>Add headshots, divide into 4 sectors with description on top</a:t>
            </a:r>
            <a:endParaRPr>
              <a:solidFill>
                <a:schemeClr val="dk1"/>
              </a:solidFill>
              <a:highlight>
                <a:schemeClr val="lt1"/>
              </a:highlight>
            </a:endParaRPr>
          </a:p>
          <a:p>
            <a:pPr indent="0" lvl="0" marL="0" rtl="0" algn="l">
              <a:spcBef>
                <a:spcPts val="1200"/>
              </a:spcBef>
              <a:spcAft>
                <a:spcPts val="1200"/>
              </a:spcAft>
              <a:buNone/>
            </a:pPr>
            <a:r>
              <a:t/>
            </a:r>
            <a:endParaRPr>
              <a:highlight>
                <a:schemeClr val="dk1"/>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Who we are</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4325" lvl="0" marL="457200" rtl="0" algn="l">
              <a:lnSpc>
                <a:spcPct val="175000"/>
              </a:lnSpc>
              <a:spcBef>
                <a:spcPts val="0"/>
              </a:spcBef>
              <a:spcAft>
                <a:spcPts val="0"/>
              </a:spcAft>
              <a:buClr>
                <a:schemeClr val="dk1"/>
              </a:buClr>
              <a:buSzPts val="1350"/>
              <a:buFont typeface="Times New Roman"/>
              <a:buChar char="●"/>
            </a:pPr>
            <a:r>
              <a:rPr b="1" lang="en" sz="1300">
                <a:solidFill>
                  <a:schemeClr val="dk1"/>
                </a:solidFill>
                <a:highlight>
                  <a:schemeClr val="lt1"/>
                </a:highlight>
                <a:latin typeface="Times New Roman"/>
                <a:ea typeface="Times New Roman"/>
                <a:cs typeface="Times New Roman"/>
                <a:sym typeface="Times New Roman"/>
              </a:rPr>
              <a:t>Company Description: </a:t>
            </a:r>
            <a:r>
              <a:rPr lang="en" sz="1300">
                <a:solidFill>
                  <a:schemeClr val="dk1"/>
                </a:solidFill>
                <a:highlight>
                  <a:schemeClr val="lt1"/>
                </a:highlight>
                <a:latin typeface="Times New Roman"/>
                <a:ea typeface="Times New Roman"/>
                <a:cs typeface="Times New Roman"/>
                <a:sym typeface="Times New Roman"/>
              </a:rPr>
              <a:t>CIAN WRITES. Unfortunately, they recommend talking about how new the company is, what you can produce now (very little), and what you plan to produce ( a lot)</a:t>
            </a:r>
            <a:endParaRPr sz="1300">
              <a:solidFill>
                <a:schemeClr val="dk1"/>
              </a:solidFill>
              <a:highlight>
                <a:schemeClr val="lt1"/>
              </a:highlight>
              <a:latin typeface="Times New Roman"/>
              <a:ea typeface="Times New Roman"/>
              <a:cs typeface="Times New Roman"/>
              <a:sym typeface="Times New Roman"/>
            </a:endParaRPr>
          </a:p>
          <a:p>
            <a:pPr indent="0" lvl="0" marL="457200" rtl="0" algn="l">
              <a:lnSpc>
                <a:spcPct val="175000"/>
              </a:lnSpc>
              <a:spcBef>
                <a:spcPts val="1200"/>
              </a:spcBef>
              <a:spcAft>
                <a:spcPts val="0"/>
              </a:spcAft>
              <a:buNone/>
            </a:pPr>
            <a:r>
              <a:t/>
            </a:r>
            <a:endParaRPr sz="1300">
              <a:solidFill>
                <a:schemeClr val="dk1"/>
              </a:solidFill>
              <a:highlight>
                <a:schemeClr val="lt1"/>
              </a:highlight>
              <a:latin typeface="Times New Roman"/>
              <a:ea typeface="Times New Roman"/>
              <a:cs typeface="Times New Roman"/>
              <a:sym typeface="Times New Roman"/>
            </a:endParaRPr>
          </a:p>
          <a:p>
            <a:pPr indent="0" lvl="0" marL="0" rtl="0" algn="l">
              <a:spcBef>
                <a:spcPts val="1200"/>
              </a:spcBef>
              <a:spcAft>
                <a:spcPts val="1200"/>
              </a:spcAft>
              <a:buNone/>
            </a:pPr>
            <a:r>
              <a:t/>
            </a:r>
            <a:endParaRPr>
              <a:highlight>
                <a:schemeClr val="dk1"/>
              </a:highlight>
            </a:endParaRPr>
          </a:p>
        </p:txBody>
      </p:sp>
      <p:pic>
        <p:nvPicPr>
          <p:cNvPr id="76" name="Google Shape;76;p16"/>
          <p:cNvPicPr preferRelativeResize="0"/>
          <p:nvPr/>
        </p:nvPicPr>
        <p:blipFill>
          <a:blip r:embed="rId3">
            <a:alphaModFix/>
          </a:blip>
          <a:stretch>
            <a:fillRect/>
          </a:stretch>
        </p:blipFill>
        <p:spPr>
          <a:xfrm>
            <a:off x="1459825" y="2000250"/>
            <a:ext cx="952500" cy="952500"/>
          </a:xfrm>
          <a:prstGeom prst="rect">
            <a:avLst/>
          </a:prstGeom>
          <a:noFill/>
          <a:ln>
            <a:noFill/>
          </a:ln>
        </p:spPr>
      </p:pic>
      <p:pic>
        <p:nvPicPr>
          <p:cNvPr id="77" name="Google Shape;77;p16"/>
          <p:cNvPicPr preferRelativeResize="0"/>
          <p:nvPr/>
        </p:nvPicPr>
        <p:blipFill>
          <a:blip r:embed="rId4">
            <a:alphaModFix/>
          </a:blip>
          <a:stretch>
            <a:fillRect/>
          </a:stretch>
        </p:blipFill>
        <p:spPr>
          <a:xfrm>
            <a:off x="4889850" y="2000250"/>
            <a:ext cx="952500" cy="952500"/>
          </a:xfrm>
          <a:prstGeom prst="rect">
            <a:avLst/>
          </a:prstGeom>
          <a:noFill/>
          <a:ln>
            <a:noFill/>
          </a:ln>
        </p:spPr>
      </p:pic>
      <p:pic>
        <p:nvPicPr>
          <p:cNvPr id="78" name="Google Shape;78;p16"/>
          <p:cNvPicPr preferRelativeResize="0"/>
          <p:nvPr/>
        </p:nvPicPr>
        <p:blipFill>
          <a:blip r:embed="rId5">
            <a:alphaModFix/>
          </a:blip>
          <a:stretch>
            <a:fillRect/>
          </a:stretch>
        </p:blipFill>
        <p:spPr>
          <a:xfrm>
            <a:off x="767775" y="3768550"/>
            <a:ext cx="942975" cy="952500"/>
          </a:xfrm>
          <a:prstGeom prst="rect">
            <a:avLst/>
          </a:prstGeom>
          <a:noFill/>
          <a:ln>
            <a:noFill/>
          </a:ln>
        </p:spPr>
      </p:pic>
      <p:pic>
        <p:nvPicPr>
          <p:cNvPr id="79" name="Google Shape;79;p16"/>
          <p:cNvPicPr preferRelativeResize="0"/>
          <p:nvPr/>
        </p:nvPicPr>
        <p:blipFill>
          <a:blip r:embed="rId6">
            <a:alphaModFix/>
          </a:blip>
          <a:stretch>
            <a:fillRect/>
          </a:stretch>
        </p:blipFill>
        <p:spPr>
          <a:xfrm>
            <a:off x="4889850" y="3768550"/>
            <a:ext cx="952500" cy="952500"/>
          </a:xfrm>
          <a:prstGeom prst="rect">
            <a:avLst/>
          </a:prstGeom>
          <a:noFill/>
          <a:ln>
            <a:noFill/>
          </a:ln>
        </p:spPr>
      </p:pic>
      <p:sp>
        <p:nvSpPr>
          <p:cNvPr id="80" name="Google Shape;80;p16"/>
          <p:cNvSpPr txBox="1"/>
          <p:nvPr/>
        </p:nvSpPr>
        <p:spPr>
          <a:xfrm>
            <a:off x="5935600" y="3768550"/>
            <a:ext cx="2849100" cy="10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Michael Lamiman</a:t>
            </a:r>
            <a:endParaRPr sz="1800">
              <a:solidFill>
                <a:schemeClr val="dk2"/>
              </a:solidFill>
            </a:endParaRPr>
          </a:p>
          <a:p>
            <a:pPr indent="0" lvl="0" marL="0" rtl="0" algn="l">
              <a:spcBef>
                <a:spcPts val="0"/>
              </a:spcBef>
              <a:spcAft>
                <a:spcPts val="0"/>
              </a:spcAft>
              <a:buNone/>
            </a:pPr>
            <a:r>
              <a:rPr lang="en" sz="1200">
                <a:solidFill>
                  <a:schemeClr val="dk2"/>
                </a:solidFill>
              </a:rPr>
              <a:t>Honors Computer Engineering</a:t>
            </a:r>
            <a:endParaRPr sz="1200">
              <a:solidFill>
                <a:schemeClr val="dk2"/>
              </a:solidFill>
            </a:endParaRPr>
          </a:p>
          <a:p>
            <a:pPr indent="0" lvl="0" marL="0" rtl="0" algn="l">
              <a:spcBef>
                <a:spcPts val="0"/>
              </a:spcBef>
              <a:spcAft>
                <a:spcPts val="0"/>
              </a:spcAft>
              <a:buNone/>
            </a:pPr>
            <a:r>
              <a:rPr lang="en" sz="1200">
                <a:solidFill>
                  <a:schemeClr val="dk2"/>
                </a:solidFill>
              </a:rPr>
              <a:t>Automation intern at Nucor, CV expert,  Targeting lead for NDS CUAS,</a:t>
            </a:r>
            <a:endParaRPr sz="1200">
              <a:solidFill>
                <a:schemeClr val="dk2"/>
              </a:solidFill>
            </a:endParaRPr>
          </a:p>
          <a:p>
            <a:pPr indent="0" lvl="0" marL="0" rtl="0" algn="l">
              <a:spcBef>
                <a:spcPts val="0"/>
              </a:spcBef>
              <a:spcAft>
                <a:spcPts val="0"/>
              </a:spcAft>
              <a:buNone/>
            </a:pPr>
            <a:r>
              <a:t/>
            </a:r>
            <a:endParaRPr sz="1200">
              <a:solidFill>
                <a:schemeClr val="dk2"/>
              </a:solidFill>
            </a:endParaRPr>
          </a:p>
        </p:txBody>
      </p:sp>
      <p:sp>
        <p:nvSpPr>
          <p:cNvPr id="81" name="Google Shape;81;p16"/>
          <p:cNvSpPr txBox="1"/>
          <p:nvPr/>
        </p:nvSpPr>
        <p:spPr>
          <a:xfrm>
            <a:off x="1875750" y="3768550"/>
            <a:ext cx="2849100" cy="10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Zachary Kirkeby</a:t>
            </a:r>
            <a:endParaRPr sz="1800">
              <a:solidFill>
                <a:schemeClr val="dk2"/>
              </a:solidFill>
            </a:endParaRPr>
          </a:p>
          <a:p>
            <a:pPr indent="0" lvl="0" marL="0" rtl="0" algn="l">
              <a:spcBef>
                <a:spcPts val="0"/>
              </a:spcBef>
              <a:spcAft>
                <a:spcPts val="0"/>
              </a:spcAft>
              <a:buNone/>
            </a:pPr>
            <a:r>
              <a:rPr lang="en" sz="1200">
                <a:solidFill>
                  <a:schemeClr val="dk2"/>
                </a:solidFill>
              </a:rPr>
              <a:t>Computer Science</a:t>
            </a:r>
            <a:endParaRPr sz="1200">
              <a:solidFill>
                <a:schemeClr val="dk2"/>
              </a:solidFill>
            </a:endParaRPr>
          </a:p>
          <a:p>
            <a:pPr indent="0" lvl="0" marL="0" rtl="0" algn="l">
              <a:spcBef>
                <a:spcPts val="0"/>
              </a:spcBef>
              <a:spcAft>
                <a:spcPts val="0"/>
              </a:spcAft>
              <a:buNone/>
            </a:pPr>
            <a:r>
              <a:rPr lang="en" sz="1200">
                <a:solidFill>
                  <a:schemeClr val="dk2"/>
                </a:solidFill>
              </a:rPr>
              <a:t>Software Engineer Intern at Northrop Grumman, Security and RF expert, Cybersecurity Lead for NDS,</a:t>
            </a:r>
            <a:endParaRPr sz="1200">
              <a:solidFill>
                <a:schemeClr val="dk2"/>
              </a:solidFill>
            </a:endParaRPr>
          </a:p>
          <a:p>
            <a:pPr indent="0" lvl="0" marL="0" rtl="0" algn="l">
              <a:spcBef>
                <a:spcPts val="0"/>
              </a:spcBef>
              <a:spcAft>
                <a:spcPts val="0"/>
              </a:spcAft>
              <a:buNone/>
            </a:pPr>
            <a:r>
              <a:t/>
            </a:r>
            <a:endParaRPr sz="12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DOD Mission Needs</a:t>
            </a:r>
            <a:endParaRPr/>
          </a:p>
        </p:txBody>
      </p:sp>
      <p:sp>
        <p:nvSpPr>
          <p:cNvPr id="87" name="Google Shape;87;p17"/>
          <p:cNvSpPr txBox="1"/>
          <p:nvPr>
            <p:ph idx="1" type="body"/>
          </p:nvPr>
        </p:nvSpPr>
        <p:spPr>
          <a:xfrm>
            <a:off x="311700" y="1474925"/>
            <a:ext cx="4260300" cy="145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50">
                <a:latin typeface="Times New Roman"/>
                <a:ea typeface="Times New Roman"/>
                <a:cs typeface="Times New Roman"/>
                <a:sym typeface="Times New Roman"/>
              </a:rPr>
              <a:t>Deepen our Understanding and Awareness of Unmanned Systems Trends and Threat</a:t>
            </a:r>
            <a:endParaRPr sz="1350">
              <a:latin typeface="Times New Roman"/>
              <a:ea typeface="Times New Roman"/>
              <a:cs typeface="Times New Roman"/>
              <a:sym typeface="Times New Roman"/>
            </a:endParaRPr>
          </a:p>
          <a:p>
            <a:pPr indent="0" lvl="0" marL="0" rtl="0" algn="ctr">
              <a:spcBef>
                <a:spcPts val="1200"/>
              </a:spcBef>
              <a:spcAft>
                <a:spcPts val="0"/>
              </a:spcAft>
              <a:buNone/>
            </a:pPr>
            <a:r>
              <a:rPr lang="en" sz="1350">
                <a:latin typeface="Times New Roman"/>
                <a:ea typeface="Times New Roman"/>
                <a:cs typeface="Times New Roman"/>
                <a:sym typeface="Times New Roman"/>
              </a:rPr>
              <a:t>How can we gain a greater understanding of unmanned systems and their deployment, threats, and use cases?</a:t>
            </a:r>
            <a:endParaRPr sz="1350">
              <a:latin typeface="Times New Roman"/>
              <a:ea typeface="Times New Roman"/>
              <a:cs typeface="Times New Roman"/>
              <a:sym typeface="Times New Roman"/>
            </a:endParaRPr>
          </a:p>
          <a:p>
            <a:pPr indent="0" lvl="0" marL="457200" rtl="0" algn="l">
              <a:spcBef>
                <a:spcPts val="1200"/>
              </a:spcBef>
              <a:spcAft>
                <a:spcPts val="0"/>
              </a:spcAft>
              <a:buNone/>
            </a:pPr>
            <a:r>
              <a:t/>
            </a:r>
            <a:endParaRPr sz="1350">
              <a:latin typeface="Times New Roman"/>
              <a:ea typeface="Times New Roman"/>
              <a:cs typeface="Times New Roman"/>
              <a:sym typeface="Times New Roman"/>
            </a:endParaRPr>
          </a:p>
          <a:p>
            <a:pPr indent="0" lvl="0" marL="0" rtl="0" algn="l">
              <a:spcBef>
                <a:spcPts val="1200"/>
              </a:spcBef>
              <a:spcAft>
                <a:spcPts val="1200"/>
              </a:spcAft>
              <a:buNone/>
            </a:pPr>
            <a:r>
              <a:t/>
            </a:r>
            <a:endParaRPr sz="1350">
              <a:latin typeface="Times New Roman"/>
              <a:ea typeface="Times New Roman"/>
              <a:cs typeface="Times New Roman"/>
              <a:sym typeface="Times New Roman"/>
            </a:endParaRPr>
          </a:p>
        </p:txBody>
      </p:sp>
      <p:sp>
        <p:nvSpPr>
          <p:cNvPr id="88" name="Google Shape;88;p17"/>
          <p:cNvSpPr txBox="1"/>
          <p:nvPr>
            <p:ph idx="1" type="body"/>
          </p:nvPr>
        </p:nvSpPr>
        <p:spPr>
          <a:xfrm>
            <a:off x="4720600" y="1474925"/>
            <a:ext cx="4260300" cy="13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350">
                <a:latin typeface="Times New Roman"/>
                <a:ea typeface="Times New Roman"/>
                <a:cs typeface="Times New Roman"/>
                <a:sym typeface="Times New Roman"/>
              </a:rPr>
              <a:t>Defend Against Unmanned Systems Threats to U.S. Interests</a:t>
            </a:r>
            <a:endParaRPr sz="1350">
              <a:latin typeface="Times New Roman"/>
              <a:ea typeface="Times New Roman"/>
              <a:cs typeface="Times New Roman"/>
              <a:sym typeface="Times New Roman"/>
            </a:endParaRPr>
          </a:p>
          <a:p>
            <a:pPr indent="0" lvl="0" marL="0" rtl="0" algn="ctr">
              <a:spcBef>
                <a:spcPts val="1200"/>
              </a:spcBef>
              <a:spcAft>
                <a:spcPts val="0"/>
              </a:spcAft>
              <a:buNone/>
            </a:pPr>
            <a:r>
              <a:rPr lang="en" sz="1350">
                <a:latin typeface="Times New Roman"/>
                <a:ea typeface="Times New Roman"/>
                <a:cs typeface="Times New Roman"/>
                <a:sym typeface="Times New Roman"/>
              </a:rPr>
              <a:t> How can we improve our active and passive defenses by clarifying, streamlining, and delegating responses?</a:t>
            </a:r>
            <a:endParaRPr sz="1350">
              <a:latin typeface="Times New Roman"/>
              <a:ea typeface="Times New Roman"/>
              <a:cs typeface="Times New Roman"/>
              <a:sym typeface="Times New Roman"/>
            </a:endParaRPr>
          </a:p>
          <a:p>
            <a:pPr indent="0" lvl="0" marL="0" rtl="0" algn="l">
              <a:spcBef>
                <a:spcPts val="1200"/>
              </a:spcBef>
              <a:spcAft>
                <a:spcPts val="1200"/>
              </a:spcAft>
              <a:buNone/>
            </a:pPr>
            <a:r>
              <a:t/>
            </a:r>
            <a:endParaRPr sz="1350">
              <a:latin typeface="Times New Roman"/>
              <a:ea typeface="Times New Roman"/>
              <a:cs typeface="Times New Roman"/>
              <a:sym typeface="Times New Roman"/>
            </a:endParaRPr>
          </a:p>
        </p:txBody>
      </p:sp>
      <p:sp>
        <p:nvSpPr>
          <p:cNvPr id="89" name="Google Shape;89;p17"/>
          <p:cNvSpPr txBox="1"/>
          <p:nvPr/>
        </p:nvSpPr>
        <p:spPr>
          <a:xfrm>
            <a:off x="459100" y="987675"/>
            <a:ext cx="45243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chemeClr val="dk2"/>
                </a:solidFill>
                <a:latin typeface="Times New Roman"/>
                <a:ea typeface="Times New Roman"/>
                <a:cs typeface="Times New Roman"/>
                <a:sym typeface="Times New Roman"/>
              </a:rPr>
              <a:t>We focus on tackling these specific DOD Mission Needs</a:t>
            </a:r>
            <a:endParaRPr sz="1350">
              <a:solidFill>
                <a:schemeClr val="dk2"/>
              </a:solidFill>
              <a:latin typeface="Times New Roman"/>
              <a:ea typeface="Times New Roman"/>
              <a:cs typeface="Times New Roman"/>
              <a:sym typeface="Times New Roman"/>
            </a:endParaRPr>
          </a:p>
        </p:txBody>
      </p:sp>
      <p:sp>
        <p:nvSpPr>
          <p:cNvPr id="90" name="Google Shape;90;p17"/>
          <p:cNvSpPr txBox="1"/>
          <p:nvPr/>
        </p:nvSpPr>
        <p:spPr>
          <a:xfrm>
            <a:off x="459100" y="4275400"/>
            <a:ext cx="34428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350">
                <a:solidFill>
                  <a:schemeClr val="dk2"/>
                </a:solidFill>
                <a:latin typeface="Times New Roman"/>
                <a:ea typeface="Times New Roman"/>
                <a:cs typeface="Times New Roman"/>
                <a:sym typeface="Times New Roman"/>
              </a:rPr>
              <a:t>Note: Sourced from DOD Strategy Fact Sheet on Countering Unmanned Systems</a:t>
            </a:r>
            <a:endParaRPr i="1" sz="1350">
              <a:solidFill>
                <a:schemeClr val="dk2"/>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Executive Summary</a:t>
            </a:r>
            <a:endParaRPr/>
          </a:p>
        </p:txBody>
      </p:sp>
      <p:sp>
        <p:nvSpPr>
          <p:cNvPr id="96" name="Google Shape;9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4325" lvl="0" marL="457200" rtl="0" algn="l">
              <a:spcBef>
                <a:spcPts val="0"/>
              </a:spcBef>
              <a:spcAft>
                <a:spcPts val="0"/>
              </a:spcAft>
              <a:buSzPts val="1350"/>
              <a:buFont typeface="Times New Roman"/>
              <a:buAutoNum type="arabicPeriod"/>
            </a:pPr>
            <a:r>
              <a:rPr lang="en" sz="1350">
                <a:latin typeface="Times New Roman"/>
                <a:ea typeface="Times New Roman"/>
                <a:cs typeface="Times New Roman"/>
                <a:sym typeface="Times New Roman"/>
              </a:rPr>
              <a:t>A two part system combining a full band Radio Frequency Scanner and a Turret Mounted CV system, integrated with an Edge AI and networked with short range communications</a:t>
            </a:r>
            <a:endParaRPr sz="1350">
              <a:latin typeface="Times New Roman"/>
              <a:ea typeface="Times New Roman"/>
              <a:cs typeface="Times New Roman"/>
              <a:sym typeface="Times New Roman"/>
            </a:endParaRPr>
          </a:p>
          <a:p>
            <a:pPr indent="-314325" lvl="0" marL="457200" rtl="0" algn="l">
              <a:spcBef>
                <a:spcPts val="0"/>
              </a:spcBef>
              <a:spcAft>
                <a:spcPts val="0"/>
              </a:spcAft>
              <a:buSzPts val="1350"/>
              <a:buFont typeface="Times New Roman"/>
              <a:buAutoNum type="arabicPeriod"/>
            </a:pPr>
            <a:r>
              <a:rPr lang="en" sz="1350">
                <a:latin typeface="Times New Roman"/>
                <a:ea typeface="Times New Roman"/>
                <a:cs typeface="Times New Roman"/>
                <a:sym typeface="Times New Roman"/>
              </a:rPr>
              <a:t>This system is man portable, and can be deployed by individual personnel on the battlefield or in the civilian world, and immediately begin collecting data on the UAS systems in the area</a:t>
            </a:r>
            <a:endParaRPr sz="1350">
              <a:latin typeface="Times New Roman"/>
              <a:ea typeface="Times New Roman"/>
              <a:cs typeface="Times New Roman"/>
              <a:sym typeface="Times New Roman"/>
            </a:endParaRPr>
          </a:p>
          <a:p>
            <a:pPr indent="0" lvl="0" marL="0" rtl="0" algn="l">
              <a:spcBef>
                <a:spcPts val="1200"/>
              </a:spcBef>
              <a:spcAft>
                <a:spcPts val="1200"/>
              </a:spcAft>
              <a:buNone/>
            </a:pPr>
            <a:r>
              <a:t/>
            </a:r>
            <a:endParaRPr sz="1350">
              <a:latin typeface="Times New Roman"/>
              <a:ea typeface="Times New Roman"/>
              <a:cs typeface="Times New Roman"/>
              <a:sym typeface="Times New Roman"/>
            </a:endParaRPr>
          </a:p>
        </p:txBody>
      </p:sp>
      <p:sp>
        <p:nvSpPr>
          <p:cNvPr id="97" name="Google Shape;97;p18"/>
          <p:cNvSpPr txBox="1"/>
          <p:nvPr/>
        </p:nvSpPr>
        <p:spPr>
          <a:xfrm>
            <a:off x="1619975" y="2515650"/>
            <a:ext cx="5686500" cy="2219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1350">
                <a:solidFill>
                  <a:schemeClr val="dk2"/>
                </a:solidFill>
                <a:latin typeface="Times New Roman"/>
                <a:ea typeface="Times New Roman"/>
                <a:cs typeface="Times New Roman"/>
                <a:sym typeface="Times New Roman"/>
              </a:rPr>
              <a:t>The Process:</a:t>
            </a:r>
            <a:endParaRPr b="1" sz="1350">
              <a:solidFill>
                <a:schemeClr val="dk2"/>
              </a:solidFill>
              <a:latin typeface="Times New Roman"/>
              <a:ea typeface="Times New Roman"/>
              <a:cs typeface="Times New Roman"/>
              <a:sym typeface="Times New Roman"/>
            </a:endParaRPr>
          </a:p>
          <a:p>
            <a:pPr indent="-314325" lvl="0" marL="457200" rtl="0" algn="l">
              <a:lnSpc>
                <a:spcPct val="115000"/>
              </a:lnSpc>
              <a:spcBef>
                <a:spcPts val="1200"/>
              </a:spcBef>
              <a:spcAft>
                <a:spcPts val="0"/>
              </a:spcAft>
              <a:buClr>
                <a:schemeClr val="dk2"/>
              </a:buClr>
              <a:buSzPts val="1350"/>
              <a:buFont typeface="Times New Roman"/>
              <a:buAutoNum type="arabicPeriod"/>
            </a:pPr>
            <a:r>
              <a:rPr lang="en" sz="1350">
                <a:solidFill>
                  <a:schemeClr val="dk2"/>
                </a:solidFill>
                <a:latin typeface="Times New Roman"/>
                <a:ea typeface="Times New Roman"/>
                <a:cs typeface="Times New Roman"/>
                <a:sym typeface="Times New Roman"/>
              </a:rPr>
              <a:t>Radio Frequency Scanners perform initial detection, and determines target direction, heading, and collects communication data</a:t>
            </a:r>
            <a:endParaRPr sz="1350">
              <a:solidFill>
                <a:schemeClr val="dk2"/>
              </a:solidFill>
              <a:latin typeface="Times New Roman"/>
              <a:ea typeface="Times New Roman"/>
              <a:cs typeface="Times New Roman"/>
              <a:sym typeface="Times New Roman"/>
            </a:endParaRPr>
          </a:p>
          <a:p>
            <a:pPr indent="-314325" lvl="0" marL="457200" rtl="0" algn="l">
              <a:lnSpc>
                <a:spcPct val="115000"/>
              </a:lnSpc>
              <a:spcBef>
                <a:spcPts val="0"/>
              </a:spcBef>
              <a:spcAft>
                <a:spcPts val="0"/>
              </a:spcAft>
              <a:buClr>
                <a:schemeClr val="dk2"/>
              </a:buClr>
              <a:buSzPts val="1350"/>
              <a:buFont typeface="Times New Roman"/>
              <a:buAutoNum type="arabicPeriod"/>
            </a:pPr>
            <a:r>
              <a:rPr lang="en" sz="1350">
                <a:solidFill>
                  <a:schemeClr val="dk2"/>
                </a:solidFill>
                <a:latin typeface="Times New Roman"/>
                <a:ea typeface="Times New Roman"/>
                <a:cs typeface="Times New Roman"/>
                <a:sym typeface="Times New Roman"/>
              </a:rPr>
              <a:t>Computer Vision System then points at, and collects in-depth visual data on the target</a:t>
            </a:r>
            <a:endParaRPr sz="1350">
              <a:solidFill>
                <a:schemeClr val="dk2"/>
              </a:solidFill>
              <a:latin typeface="Times New Roman"/>
              <a:ea typeface="Times New Roman"/>
              <a:cs typeface="Times New Roman"/>
              <a:sym typeface="Times New Roman"/>
            </a:endParaRPr>
          </a:p>
          <a:p>
            <a:pPr indent="-314325" lvl="0" marL="457200" rtl="0" algn="l">
              <a:lnSpc>
                <a:spcPct val="115000"/>
              </a:lnSpc>
              <a:spcBef>
                <a:spcPts val="0"/>
              </a:spcBef>
              <a:spcAft>
                <a:spcPts val="0"/>
              </a:spcAft>
              <a:buClr>
                <a:schemeClr val="dk2"/>
              </a:buClr>
              <a:buSzPts val="1350"/>
              <a:buFont typeface="Times New Roman"/>
              <a:buAutoNum type="arabicPeriod"/>
            </a:pPr>
            <a:r>
              <a:rPr lang="en" sz="1350">
                <a:solidFill>
                  <a:schemeClr val="dk2"/>
                </a:solidFill>
                <a:latin typeface="Times New Roman"/>
                <a:ea typeface="Times New Roman"/>
                <a:cs typeface="Times New Roman"/>
                <a:sym typeface="Times New Roman"/>
              </a:rPr>
              <a:t>Edge AI uses the collected data to recommend individual system response, and communicate with other units to create a cohesive, live view of the operating space</a:t>
            </a:r>
            <a:endParaRPr sz="18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296225"/>
            <a:ext cx="8520600" cy="5727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0"/>
              </a:spcAft>
              <a:buClr>
                <a:schemeClr val="dk1"/>
              </a:buClr>
              <a:buSzPct val="64705"/>
              <a:buFont typeface="Arial"/>
              <a:buNone/>
            </a:pPr>
            <a:r>
              <a:rPr b="1" lang="en" sz="1700">
                <a:latin typeface="Times New Roman"/>
                <a:ea typeface="Times New Roman"/>
                <a:cs typeface="Times New Roman"/>
                <a:sym typeface="Times New Roman"/>
              </a:rPr>
              <a:t>Computer Vision - Core Functionality in CUAS</a:t>
            </a:r>
            <a:endParaRPr b="1" sz="1700">
              <a:latin typeface="Times New Roman"/>
              <a:ea typeface="Times New Roman"/>
              <a:cs typeface="Times New Roman"/>
              <a:sym typeface="Times New Roman"/>
            </a:endParaRPr>
          </a:p>
          <a:p>
            <a:pPr indent="0" lvl="0" marL="0" rtl="0" algn="ctr">
              <a:lnSpc>
                <a:spcPct val="115000"/>
              </a:lnSpc>
              <a:spcBef>
                <a:spcPts val="400"/>
              </a:spcBef>
              <a:spcAft>
                <a:spcPts val="400"/>
              </a:spcAft>
              <a:buClr>
                <a:schemeClr val="dk1"/>
              </a:buClr>
              <a:buSzPct val="84615"/>
              <a:buFont typeface="Arial"/>
              <a:buNone/>
            </a:pPr>
            <a:r>
              <a:rPr b="1" lang="en" sz="1300">
                <a:latin typeface="Times New Roman"/>
                <a:ea typeface="Times New Roman"/>
                <a:cs typeface="Times New Roman"/>
                <a:sym typeface="Times New Roman"/>
              </a:rPr>
              <a:t>CV's Role in Integrated Drone Defense</a:t>
            </a:r>
            <a:endParaRPr/>
          </a:p>
        </p:txBody>
      </p:sp>
      <p:sp>
        <p:nvSpPr>
          <p:cNvPr id="103" name="Google Shape;103;p19"/>
          <p:cNvSpPr txBox="1"/>
          <p:nvPr/>
        </p:nvSpPr>
        <p:spPr>
          <a:xfrm>
            <a:off x="0" y="957250"/>
            <a:ext cx="9144000" cy="3675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b="1" sz="1300">
              <a:solidFill>
                <a:schemeClr val="dk1"/>
              </a:solidFill>
              <a:latin typeface="Times New Roman"/>
              <a:ea typeface="Times New Roman"/>
              <a:cs typeface="Times New Roman"/>
              <a:sym typeface="Times New Roman"/>
            </a:endParaRPr>
          </a:p>
          <a:p>
            <a:pPr indent="0" lvl="0" marL="0" rtl="0" algn="l">
              <a:lnSpc>
                <a:spcPct val="115000"/>
              </a:lnSpc>
              <a:spcBef>
                <a:spcPts val="400"/>
              </a:spcBef>
              <a:spcAft>
                <a:spcPts val="0"/>
              </a:spcAft>
              <a:buNone/>
            </a:pPr>
            <a:r>
              <a:rPr lang="en" sz="1350">
                <a:solidFill>
                  <a:schemeClr val="dk1"/>
                </a:solidFill>
                <a:latin typeface="Times New Roman"/>
                <a:ea typeface="Times New Roman"/>
                <a:cs typeface="Times New Roman"/>
                <a:sym typeface="Times New Roman"/>
              </a:rPr>
              <a:t>Computer Vision serves as the intelligent core of the proposed Counter-UAS (CUAS) system, transforming raw sensor data into actionable intelligence for threat assessment and response.</a:t>
            </a:r>
            <a:endParaRPr sz="1350">
              <a:solidFill>
                <a:schemeClr val="dk1"/>
              </a:solidFill>
              <a:latin typeface="Times New Roman"/>
              <a:ea typeface="Times New Roman"/>
              <a:cs typeface="Times New Roman"/>
              <a:sym typeface="Times New Roman"/>
            </a:endParaRPr>
          </a:p>
          <a:p>
            <a:pPr indent="0" lvl="0" marL="0" rtl="0" algn="l">
              <a:lnSpc>
                <a:spcPct val="115000"/>
              </a:lnSpc>
              <a:spcBef>
                <a:spcPts val="400"/>
              </a:spcBef>
              <a:spcAft>
                <a:spcPts val="0"/>
              </a:spcAft>
              <a:buNone/>
            </a:pPr>
            <a:r>
              <a:t/>
            </a:r>
            <a:endParaRPr sz="1350">
              <a:solidFill>
                <a:schemeClr val="dk1"/>
              </a:solidFill>
              <a:latin typeface="Times New Roman"/>
              <a:ea typeface="Times New Roman"/>
              <a:cs typeface="Times New Roman"/>
              <a:sym typeface="Times New Roman"/>
            </a:endParaRPr>
          </a:p>
          <a:p>
            <a:pPr indent="-314325" lvl="0" marL="457200" rtl="0" algn="l">
              <a:lnSpc>
                <a:spcPct val="175000"/>
              </a:lnSpc>
              <a:spcBef>
                <a:spcPts val="400"/>
              </a:spcBef>
              <a:spcAft>
                <a:spcPts val="0"/>
              </a:spcAft>
              <a:buClr>
                <a:schemeClr val="dk1"/>
              </a:buClr>
              <a:buSzPts val="1350"/>
              <a:buChar char="●"/>
            </a:pPr>
            <a:r>
              <a:rPr b="1" lang="en" sz="1350">
                <a:solidFill>
                  <a:schemeClr val="dk1"/>
                </a:solidFill>
                <a:latin typeface="Times New Roman"/>
                <a:ea typeface="Times New Roman"/>
                <a:cs typeface="Times New Roman"/>
                <a:sym typeface="Times New Roman"/>
              </a:rPr>
              <a:t>Input: </a:t>
            </a:r>
            <a:r>
              <a:rPr lang="en" sz="1350">
                <a:solidFill>
                  <a:schemeClr val="dk1"/>
                </a:solidFill>
                <a:latin typeface="Times New Roman"/>
                <a:ea typeface="Times New Roman"/>
                <a:cs typeface="Times New Roman"/>
                <a:sym typeface="Times New Roman"/>
              </a:rPr>
              <a:t>Live video feed from a turret-mounted camera, directed by RF scanner data (target direction, velocity, direction of travel).</a:t>
            </a:r>
            <a:endParaRPr sz="1350">
              <a:solidFill>
                <a:schemeClr val="dk1"/>
              </a:solidFill>
              <a:latin typeface="Times New Roman"/>
              <a:ea typeface="Times New Roman"/>
              <a:cs typeface="Times New Roman"/>
              <a:sym typeface="Times New Roman"/>
            </a:endParaRPr>
          </a:p>
          <a:p>
            <a:pPr indent="-314325" lvl="0" marL="457200" rtl="0" algn="l">
              <a:lnSpc>
                <a:spcPct val="175000"/>
              </a:lnSpc>
              <a:spcBef>
                <a:spcPts val="0"/>
              </a:spcBef>
              <a:spcAft>
                <a:spcPts val="0"/>
              </a:spcAft>
              <a:buClr>
                <a:schemeClr val="dk1"/>
              </a:buClr>
              <a:buSzPts val="1350"/>
              <a:buChar char="●"/>
            </a:pPr>
            <a:r>
              <a:rPr b="1" lang="en" sz="1350">
                <a:solidFill>
                  <a:schemeClr val="dk1"/>
                </a:solidFill>
                <a:latin typeface="Times New Roman"/>
                <a:ea typeface="Times New Roman"/>
                <a:cs typeface="Times New Roman"/>
                <a:sym typeface="Times New Roman"/>
              </a:rPr>
              <a:t>Objective: </a:t>
            </a:r>
            <a:r>
              <a:rPr lang="en" sz="1350">
                <a:solidFill>
                  <a:schemeClr val="dk1"/>
                </a:solidFill>
                <a:latin typeface="Times New Roman"/>
                <a:ea typeface="Times New Roman"/>
                <a:cs typeface="Times New Roman"/>
                <a:sym typeface="Times New Roman"/>
              </a:rPr>
              <a:t>Rapid, accurate, and autonomous identification, tracking, and characterization of airborne targets to enable effective defensive measures</a:t>
            </a:r>
            <a:r>
              <a:rPr lang="en" sz="1100">
                <a:solidFill>
                  <a:schemeClr val="dk1"/>
                </a:solidFill>
                <a:latin typeface="Times New Roman"/>
                <a:ea typeface="Times New Roman"/>
                <a:cs typeface="Times New Roman"/>
                <a:sym typeface="Times New Roman"/>
              </a:rPr>
              <a:t>.</a:t>
            </a:r>
            <a:endParaRPr sz="1100">
              <a:solidFill>
                <a:schemeClr val="dk1"/>
              </a:solidFill>
              <a:latin typeface="Times New Roman"/>
              <a:ea typeface="Times New Roman"/>
              <a:cs typeface="Times New Roman"/>
              <a:sym typeface="Times New Roman"/>
            </a:endParaRPr>
          </a:p>
          <a:p>
            <a:pPr indent="-314325" lvl="0" marL="457200" rtl="0" algn="l">
              <a:lnSpc>
                <a:spcPct val="175000"/>
              </a:lnSpc>
              <a:spcBef>
                <a:spcPts val="0"/>
              </a:spcBef>
              <a:spcAft>
                <a:spcPts val="0"/>
              </a:spcAft>
              <a:buClr>
                <a:schemeClr val="dk1"/>
              </a:buClr>
              <a:buSzPts val="1350"/>
              <a:buChar char="●"/>
            </a:pPr>
            <a:r>
              <a:rPr b="1" lang="en" sz="1350">
                <a:solidFill>
                  <a:schemeClr val="dk1"/>
                </a:solidFill>
                <a:latin typeface="Times New Roman"/>
                <a:ea typeface="Times New Roman"/>
                <a:cs typeface="Times New Roman"/>
                <a:sym typeface="Times New Roman"/>
              </a:rPr>
              <a:t>Integration:</a:t>
            </a:r>
            <a:r>
              <a:rPr lang="en" sz="1350">
                <a:solidFill>
                  <a:schemeClr val="dk1"/>
                </a:solidFill>
                <a:latin typeface="Times New Roman"/>
                <a:ea typeface="Times New Roman"/>
                <a:cs typeface="Times New Roman"/>
                <a:sym typeface="Times New Roman"/>
              </a:rPr>
              <a:t> Seamlessly integrates with RF detection for initial cueing and subsequent weapon system recommendations.</a:t>
            </a:r>
            <a:endParaRPr sz="1350">
              <a:solidFill>
                <a:schemeClr val="dk1"/>
              </a:solidFill>
              <a:latin typeface="Times New Roman"/>
              <a:ea typeface="Times New Roman"/>
              <a:cs typeface="Times New Roman"/>
              <a:sym typeface="Times New Roman"/>
            </a:endParaRPr>
          </a:p>
          <a:p>
            <a:pPr indent="-314325" lvl="0" marL="457200" rtl="0" algn="l">
              <a:lnSpc>
                <a:spcPct val="175000"/>
              </a:lnSpc>
              <a:spcBef>
                <a:spcPts val="0"/>
              </a:spcBef>
              <a:spcAft>
                <a:spcPts val="0"/>
              </a:spcAft>
              <a:buClr>
                <a:schemeClr val="dk1"/>
              </a:buClr>
              <a:buSzPts val="1350"/>
              <a:buChar char="●"/>
            </a:pPr>
            <a:r>
              <a:rPr b="1" lang="en" sz="1350">
                <a:solidFill>
                  <a:schemeClr val="dk1"/>
                </a:solidFill>
                <a:latin typeface="Times New Roman"/>
                <a:ea typeface="Times New Roman"/>
                <a:cs typeface="Times New Roman"/>
                <a:sym typeface="Times New Roman"/>
              </a:rPr>
              <a:t>Output:</a:t>
            </a:r>
            <a:r>
              <a:rPr lang="en" sz="1350">
                <a:solidFill>
                  <a:schemeClr val="dk1"/>
                </a:solidFill>
                <a:latin typeface="Times New Roman"/>
                <a:ea typeface="Times New Roman"/>
                <a:cs typeface="Times New Roman"/>
                <a:sym typeface="Times New Roman"/>
              </a:rPr>
              <a:t> Real-time data streams including target classification, threat assessment, tracking parameters, and recommended interdiction strategies.</a:t>
            </a: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0"/>
              </a:spcAft>
              <a:buClr>
                <a:schemeClr val="dk1"/>
              </a:buClr>
              <a:buSzPct val="64705"/>
              <a:buFont typeface="Arial"/>
              <a:buNone/>
            </a:pPr>
            <a:r>
              <a:rPr b="1" lang="en" sz="1700">
                <a:latin typeface="Times New Roman"/>
                <a:ea typeface="Times New Roman"/>
                <a:cs typeface="Times New Roman"/>
                <a:sym typeface="Times New Roman"/>
              </a:rPr>
              <a:t>Computer Vision - Target Identification &amp; Tracking</a:t>
            </a:r>
            <a:endParaRPr b="1" sz="1700">
              <a:latin typeface="Times New Roman"/>
              <a:ea typeface="Times New Roman"/>
              <a:cs typeface="Times New Roman"/>
              <a:sym typeface="Times New Roman"/>
            </a:endParaRPr>
          </a:p>
          <a:p>
            <a:pPr indent="0" lvl="0" marL="0" rtl="0" algn="ctr">
              <a:lnSpc>
                <a:spcPct val="115000"/>
              </a:lnSpc>
              <a:spcBef>
                <a:spcPts val="400"/>
              </a:spcBef>
              <a:spcAft>
                <a:spcPts val="400"/>
              </a:spcAft>
              <a:buClr>
                <a:schemeClr val="dk1"/>
              </a:buClr>
              <a:buSzPct val="84615"/>
              <a:buFont typeface="Arial"/>
              <a:buNone/>
            </a:pPr>
            <a:r>
              <a:rPr b="1" lang="en" sz="1300">
                <a:latin typeface="Times New Roman"/>
                <a:ea typeface="Times New Roman"/>
                <a:cs typeface="Times New Roman"/>
                <a:sym typeface="Times New Roman"/>
              </a:rPr>
              <a:t>Precision Detection and Classification</a:t>
            </a:r>
            <a:endParaRPr/>
          </a:p>
        </p:txBody>
      </p:sp>
      <p:sp>
        <p:nvSpPr>
          <p:cNvPr id="109" name="Google Shape;109;p20"/>
          <p:cNvSpPr txBox="1"/>
          <p:nvPr/>
        </p:nvSpPr>
        <p:spPr>
          <a:xfrm>
            <a:off x="0" y="828550"/>
            <a:ext cx="9144000" cy="1976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b="1" sz="1200">
              <a:solidFill>
                <a:srgbClr val="2D3748"/>
              </a:solidFill>
              <a:latin typeface="Times New Roman"/>
              <a:ea typeface="Times New Roman"/>
              <a:cs typeface="Times New Roman"/>
              <a:sym typeface="Times New Roman"/>
            </a:endParaRPr>
          </a:p>
          <a:p>
            <a:pPr indent="0" lvl="0" marL="0" rtl="0" algn="l">
              <a:lnSpc>
                <a:spcPct val="115000"/>
              </a:lnSpc>
              <a:spcBef>
                <a:spcPts val="400"/>
              </a:spcBef>
              <a:spcAft>
                <a:spcPts val="0"/>
              </a:spcAft>
              <a:buNone/>
            </a:pPr>
            <a:r>
              <a:rPr lang="en" sz="1250">
                <a:solidFill>
                  <a:srgbClr val="2D3748"/>
                </a:solidFill>
                <a:latin typeface="Times New Roman"/>
                <a:ea typeface="Times New Roman"/>
                <a:cs typeface="Times New Roman"/>
                <a:sym typeface="Times New Roman"/>
              </a:rPr>
              <a:t>The CV model performs multi-class classification and robust tracking to differentiate legitimate airborne objects from potential threats, ensuring minimal false positives.</a:t>
            </a:r>
            <a:endParaRPr sz="1250">
              <a:solidFill>
                <a:srgbClr val="2D3748"/>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50">
              <a:solidFill>
                <a:srgbClr val="2D3748"/>
              </a:solidFill>
              <a:latin typeface="Times New Roman"/>
              <a:ea typeface="Times New Roman"/>
              <a:cs typeface="Times New Roman"/>
              <a:sym typeface="Times New Roman"/>
            </a:endParaRPr>
          </a:p>
          <a:p>
            <a:pPr indent="-307975" lvl="0" marL="457200" rtl="0" algn="l">
              <a:lnSpc>
                <a:spcPct val="115000"/>
              </a:lnSpc>
              <a:spcBef>
                <a:spcPts val="0"/>
              </a:spcBef>
              <a:spcAft>
                <a:spcPts val="0"/>
              </a:spcAft>
              <a:buClr>
                <a:srgbClr val="2D3748"/>
              </a:buClr>
              <a:buSzPts val="1250"/>
              <a:buFont typeface="Times New Roman"/>
              <a:buChar char="●"/>
            </a:pPr>
            <a:r>
              <a:rPr b="1" lang="en" sz="1250">
                <a:solidFill>
                  <a:srgbClr val="2D3748"/>
                </a:solidFill>
                <a:latin typeface="Times New Roman"/>
                <a:ea typeface="Times New Roman"/>
                <a:cs typeface="Times New Roman"/>
                <a:sym typeface="Times New Roman"/>
              </a:rPr>
              <a:t>Primary Identification:</a:t>
            </a:r>
            <a:endParaRPr b="1" sz="1250">
              <a:solidFill>
                <a:srgbClr val="2D3748"/>
              </a:solidFill>
              <a:latin typeface="Times New Roman"/>
              <a:ea typeface="Times New Roman"/>
              <a:cs typeface="Times New Roman"/>
              <a:sym typeface="Times New Roman"/>
            </a:endParaRPr>
          </a:p>
          <a:p>
            <a:pPr indent="-307975" lvl="0" marL="914400" rtl="0" algn="l">
              <a:lnSpc>
                <a:spcPct val="115000"/>
              </a:lnSpc>
              <a:spcBef>
                <a:spcPts val="0"/>
              </a:spcBef>
              <a:spcAft>
                <a:spcPts val="0"/>
              </a:spcAft>
              <a:buClr>
                <a:srgbClr val="2D3748"/>
              </a:buClr>
              <a:buSzPts val="1250"/>
              <a:buChar char="●"/>
            </a:pPr>
            <a:r>
              <a:rPr b="1" lang="en" sz="1250">
                <a:solidFill>
                  <a:srgbClr val="2D3748"/>
                </a:solidFill>
                <a:latin typeface="Times New Roman"/>
                <a:ea typeface="Times New Roman"/>
                <a:cs typeface="Times New Roman"/>
                <a:sym typeface="Times New Roman"/>
              </a:rPr>
              <a:t>UAV:</a:t>
            </a:r>
            <a:r>
              <a:rPr lang="en" sz="1250">
                <a:solidFill>
                  <a:srgbClr val="2D3748"/>
                </a:solidFill>
                <a:latin typeface="Times New Roman"/>
                <a:ea typeface="Times New Roman"/>
                <a:cs typeface="Times New Roman"/>
                <a:sym typeface="Times New Roman"/>
              </a:rPr>
              <a:t> Classifies various system types (quadcopters, fixed-wing, custom builds).</a:t>
            </a:r>
            <a:endParaRPr sz="1250">
              <a:solidFill>
                <a:srgbClr val="2D3748"/>
              </a:solidFill>
              <a:latin typeface="Times New Roman"/>
              <a:ea typeface="Times New Roman"/>
              <a:cs typeface="Times New Roman"/>
              <a:sym typeface="Times New Roman"/>
            </a:endParaRPr>
          </a:p>
          <a:p>
            <a:pPr indent="-307975" lvl="0" marL="914400" rtl="0" algn="l">
              <a:lnSpc>
                <a:spcPct val="115000"/>
              </a:lnSpc>
              <a:spcBef>
                <a:spcPts val="0"/>
              </a:spcBef>
              <a:spcAft>
                <a:spcPts val="0"/>
              </a:spcAft>
              <a:buClr>
                <a:srgbClr val="2D3748"/>
              </a:buClr>
              <a:buSzPts val="1250"/>
              <a:buChar char="●"/>
            </a:pPr>
            <a:r>
              <a:rPr b="1" lang="en" sz="1250">
                <a:solidFill>
                  <a:srgbClr val="2D3748"/>
                </a:solidFill>
                <a:latin typeface="Times New Roman"/>
                <a:ea typeface="Times New Roman"/>
                <a:cs typeface="Times New Roman"/>
                <a:sym typeface="Times New Roman"/>
              </a:rPr>
              <a:t>Non-UAV:</a:t>
            </a:r>
            <a:r>
              <a:rPr lang="en" sz="1250">
                <a:solidFill>
                  <a:srgbClr val="2D3748"/>
                </a:solidFill>
                <a:latin typeface="Times New Roman"/>
                <a:ea typeface="Times New Roman"/>
                <a:cs typeface="Times New Roman"/>
                <a:sym typeface="Times New Roman"/>
              </a:rPr>
              <a:t> Identifies common benign airborne objects (birds, civilian aircraft, balloons, debris).</a:t>
            </a:r>
            <a:endParaRPr sz="1250">
              <a:solidFill>
                <a:srgbClr val="2D3748"/>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300">
              <a:solidFill>
                <a:srgbClr val="2D3748"/>
              </a:solidFill>
            </a:endParaRPr>
          </a:p>
        </p:txBody>
      </p:sp>
      <p:sp>
        <p:nvSpPr>
          <p:cNvPr id="110" name="Google Shape;110;p20"/>
          <p:cNvSpPr txBox="1"/>
          <p:nvPr/>
        </p:nvSpPr>
        <p:spPr>
          <a:xfrm>
            <a:off x="0" y="2571750"/>
            <a:ext cx="9012300" cy="1328100"/>
          </a:xfrm>
          <a:prstGeom prst="rect">
            <a:avLst/>
          </a:prstGeom>
          <a:noFill/>
          <a:ln>
            <a:noFill/>
          </a:ln>
        </p:spPr>
        <p:txBody>
          <a:bodyPr anchorCtr="0" anchor="t" bIns="91425" lIns="91425" spcFirstLastPara="1" rIns="91425" wrap="square" tIns="91425">
            <a:noAutofit/>
          </a:bodyPr>
          <a:lstStyle/>
          <a:p>
            <a:pPr indent="-307975" lvl="0" marL="457200" rtl="0" algn="l">
              <a:lnSpc>
                <a:spcPct val="115000"/>
              </a:lnSpc>
              <a:spcBef>
                <a:spcPts val="0"/>
              </a:spcBef>
              <a:spcAft>
                <a:spcPts val="0"/>
              </a:spcAft>
              <a:buClr>
                <a:srgbClr val="2D3748"/>
              </a:buClr>
              <a:buSzPts val="1250"/>
              <a:buFont typeface="Times New Roman"/>
              <a:buChar char="●"/>
            </a:pPr>
            <a:r>
              <a:rPr b="1" lang="en" sz="1250">
                <a:solidFill>
                  <a:srgbClr val="2D3748"/>
                </a:solidFill>
                <a:latin typeface="Times New Roman"/>
                <a:ea typeface="Times New Roman"/>
                <a:cs typeface="Times New Roman"/>
                <a:sym typeface="Times New Roman"/>
              </a:rPr>
              <a:t>Tracking Capabilities:</a:t>
            </a:r>
            <a:endParaRPr b="1" sz="1250">
              <a:solidFill>
                <a:srgbClr val="2D3748"/>
              </a:solidFill>
              <a:latin typeface="Times New Roman"/>
              <a:ea typeface="Times New Roman"/>
              <a:cs typeface="Times New Roman"/>
              <a:sym typeface="Times New Roman"/>
            </a:endParaRPr>
          </a:p>
          <a:p>
            <a:pPr indent="-307975" lvl="0" marL="914400" rtl="0" algn="l">
              <a:lnSpc>
                <a:spcPct val="115000"/>
              </a:lnSpc>
              <a:spcBef>
                <a:spcPts val="0"/>
              </a:spcBef>
              <a:spcAft>
                <a:spcPts val="0"/>
              </a:spcAft>
              <a:buClr>
                <a:srgbClr val="2D3748"/>
              </a:buClr>
              <a:buSzPts val="1250"/>
              <a:buChar char="●"/>
            </a:pPr>
            <a:r>
              <a:rPr b="1" lang="en" sz="1250">
                <a:solidFill>
                  <a:srgbClr val="2D3748"/>
                </a:solidFill>
                <a:latin typeface="Times New Roman"/>
                <a:ea typeface="Times New Roman"/>
                <a:cs typeface="Times New Roman"/>
                <a:sym typeface="Times New Roman"/>
              </a:rPr>
              <a:t>Persistent Tracking: </a:t>
            </a:r>
            <a:r>
              <a:rPr lang="en" sz="1250">
                <a:solidFill>
                  <a:srgbClr val="2D3748"/>
                </a:solidFill>
                <a:latin typeface="Times New Roman"/>
                <a:ea typeface="Times New Roman"/>
                <a:cs typeface="Times New Roman"/>
                <a:sym typeface="Times New Roman"/>
              </a:rPr>
              <a:t>Maintains lock on detected targets despite challenging environmental conditions (e.g., varying light, weather, occlusions).</a:t>
            </a:r>
            <a:endParaRPr sz="1250">
              <a:solidFill>
                <a:srgbClr val="2D3748"/>
              </a:solidFill>
              <a:latin typeface="Times New Roman"/>
              <a:ea typeface="Times New Roman"/>
              <a:cs typeface="Times New Roman"/>
              <a:sym typeface="Times New Roman"/>
            </a:endParaRPr>
          </a:p>
          <a:p>
            <a:pPr indent="-307975" lvl="0" marL="914400" rtl="0" algn="l">
              <a:lnSpc>
                <a:spcPct val="115000"/>
              </a:lnSpc>
              <a:spcBef>
                <a:spcPts val="0"/>
              </a:spcBef>
              <a:spcAft>
                <a:spcPts val="0"/>
              </a:spcAft>
              <a:buClr>
                <a:srgbClr val="2D3748"/>
              </a:buClr>
              <a:buSzPts val="1250"/>
              <a:buChar char="●"/>
            </a:pPr>
            <a:r>
              <a:rPr b="1" lang="en" sz="1250">
                <a:solidFill>
                  <a:srgbClr val="2D3748"/>
                </a:solidFill>
                <a:latin typeface="Times New Roman"/>
                <a:ea typeface="Times New Roman"/>
                <a:cs typeface="Times New Roman"/>
                <a:sym typeface="Times New Roman"/>
              </a:rPr>
              <a:t>Kinetic State Estimation:</a:t>
            </a:r>
            <a:r>
              <a:rPr lang="en" sz="1250">
                <a:solidFill>
                  <a:srgbClr val="2D3748"/>
                </a:solidFill>
                <a:latin typeface="Times New Roman"/>
                <a:ea typeface="Times New Roman"/>
                <a:cs typeface="Times New Roman"/>
                <a:sym typeface="Times New Roman"/>
              </a:rPr>
              <a:t> Determines precise real-time position, velocity, and acceleration vectors.</a:t>
            </a:r>
            <a:endParaRPr sz="1250">
              <a:solidFill>
                <a:srgbClr val="2D3748"/>
              </a:solidFill>
              <a:latin typeface="Times New Roman"/>
              <a:ea typeface="Times New Roman"/>
              <a:cs typeface="Times New Roman"/>
              <a:sym typeface="Times New Roman"/>
            </a:endParaRPr>
          </a:p>
          <a:p>
            <a:pPr indent="-307975" lvl="0" marL="914400" rtl="0" algn="l">
              <a:lnSpc>
                <a:spcPct val="115000"/>
              </a:lnSpc>
              <a:spcBef>
                <a:spcPts val="0"/>
              </a:spcBef>
              <a:spcAft>
                <a:spcPts val="0"/>
              </a:spcAft>
              <a:buClr>
                <a:srgbClr val="2D3748"/>
              </a:buClr>
              <a:buSzPts val="1250"/>
              <a:buChar char="●"/>
            </a:pPr>
            <a:r>
              <a:rPr b="1" lang="en" sz="1250">
                <a:solidFill>
                  <a:srgbClr val="2D3748"/>
                </a:solidFill>
                <a:latin typeface="Times New Roman"/>
                <a:ea typeface="Times New Roman"/>
                <a:cs typeface="Times New Roman"/>
                <a:sym typeface="Times New Roman"/>
              </a:rPr>
              <a:t>Trajectory Prediction: </a:t>
            </a:r>
            <a:r>
              <a:rPr lang="en" sz="1250">
                <a:solidFill>
                  <a:srgbClr val="2D3748"/>
                </a:solidFill>
                <a:latin typeface="Times New Roman"/>
                <a:ea typeface="Times New Roman"/>
                <a:cs typeface="Times New Roman"/>
                <a:sym typeface="Times New Roman"/>
              </a:rPr>
              <a:t>Predicts future path of the target based on observed movement patterns and dynamics.</a:t>
            </a:r>
            <a:endParaRPr sz="1800">
              <a:solidFill>
                <a:schemeClr val="dk2"/>
              </a:solidFill>
            </a:endParaRPr>
          </a:p>
        </p:txBody>
      </p:sp>
      <p:sp>
        <p:nvSpPr>
          <p:cNvPr id="111" name="Google Shape;111;p20"/>
          <p:cNvSpPr txBox="1"/>
          <p:nvPr/>
        </p:nvSpPr>
        <p:spPr>
          <a:xfrm>
            <a:off x="0" y="3801000"/>
            <a:ext cx="8352600" cy="1262100"/>
          </a:xfrm>
          <a:prstGeom prst="rect">
            <a:avLst/>
          </a:prstGeom>
          <a:noFill/>
          <a:ln>
            <a:noFill/>
          </a:ln>
        </p:spPr>
        <p:txBody>
          <a:bodyPr anchorCtr="0" anchor="t" bIns="91425" lIns="91425" spcFirstLastPara="1" rIns="91425" wrap="square" tIns="91425">
            <a:spAutoFit/>
          </a:bodyPr>
          <a:lstStyle/>
          <a:p>
            <a:pPr indent="-307975" lvl="0" marL="457200" rtl="0" algn="l">
              <a:lnSpc>
                <a:spcPct val="115000"/>
              </a:lnSpc>
              <a:spcBef>
                <a:spcPts val="0"/>
              </a:spcBef>
              <a:spcAft>
                <a:spcPts val="0"/>
              </a:spcAft>
              <a:buClr>
                <a:srgbClr val="2D3748"/>
              </a:buClr>
              <a:buSzPts val="1250"/>
              <a:buFont typeface="Times New Roman"/>
              <a:buChar char="●"/>
            </a:pPr>
            <a:r>
              <a:rPr b="1" lang="en" sz="1250">
                <a:solidFill>
                  <a:srgbClr val="2D3748"/>
                </a:solidFill>
                <a:latin typeface="Times New Roman"/>
                <a:ea typeface="Times New Roman"/>
                <a:cs typeface="Times New Roman"/>
                <a:sym typeface="Times New Roman"/>
              </a:rPr>
              <a:t>Technology Foundation:</a:t>
            </a:r>
            <a:endParaRPr b="1" sz="1250">
              <a:solidFill>
                <a:srgbClr val="2D3748"/>
              </a:solidFill>
              <a:latin typeface="Times New Roman"/>
              <a:ea typeface="Times New Roman"/>
              <a:cs typeface="Times New Roman"/>
              <a:sym typeface="Times New Roman"/>
            </a:endParaRPr>
          </a:p>
          <a:p>
            <a:pPr indent="-307975" lvl="0" marL="914400" rtl="0" algn="l">
              <a:lnSpc>
                <a:spcPct val="115000"/>
              </a:lnSpc>
              <a:spcBef>
                <a:spcPts val="0"/>
              </a:spcBef>
              <a:spcAft>
                <a:spcPts val="0"/>
              </a:spcAft>
              <a:buClr>
                <a:srgbClr val="2D3748"/>
              </a:buClr>
              <a:buSzPts val="1250"/>
              <a:buFont typeface="Times New Roman"/>
              <a:buChar char="●"/>
            </a:pPr>
            <a:r>
              <a:rPr lang="en" sz="1250">
                <a:solidFill>
                  <a:srgbClr val="2D3748"/>
                </a:solidFill>
                <a:latin typeface="Times New Roman"/>
                <a:ea typeface="Times New Roman"/>
                <a:cs typeface="Times New Roman"/>
                <a:sym typeface="Times New Roman"/>
              </a:rPr>
              <a:t>Utilizes advanced deep learning architectures (e.g., CNNs, Transformers) trained on diverse datasets of aerial objects.</a:t>
            </a:r>
            <a:endParaRPr sz="1250">
              <a:solidFill>
                <a:srgbClr val="2D3748"/>
              </a:solidFill>
              <a:latin typeface="Times New Roman"/>
              <a:ea typeface="Times New Roman"/>
              <a:cs typeface="Times New Roman"/>
              <a:sym typeface="Times New Roman"/>
            </a:endParaRPr>
          </a:p>
          <a:p>
            <a:pPr indent="-307975" lvl="0" marL="914400" rtl="0" algn="l">
              <a:lnSpc>
                <a:spcPct val="115000"/>
              </a:lnSpc>
              <a:spcBef>
                <a:spcPts val="0"/>
              </a:spcBef>
              <a:spcAft>
                <a:spcPts val="0"/>
              </a:spcAft>
              <a:buClr>
                <a:srgbClr val="2D3748"/>
              </a:buClr>
              <a:buSzPts val="1250"/>
              <a:buFont typeface="Times New Roman"/>
              <a:buChar char="●"/>
            </a:pPr>
            <a:r>
              <a:rPr lang="en" sz="1250">
                <a:solidFill>
                  <a:srgbClr val="2D3748"/>
                </a:solidFill>
                <a:latin typeface="Times New Roman"/>
                <a:ea typeface="Times New Roman"/>
                <a:cs typeface="Times New Roman"/>
                <a:sym typeface="Times New Roman"/>
              </a:rPr>
              <a:t>Employs object detection (e.g., YOLO, Faster R-CNN) and multi-object tracking (e.g., DeepSORT) algorithms.</a:t>
            </a:r>
            <a:endParaRPr sz="1250">
              <a:solidFill>
                <a:srgbClr val="2D3748"/>
              </a:solidFill>
              <a:latin typeface="Times New Roman"/>
              <a:ea typeface="Times New Roman"/>
              <a:cs typeface="Times New Roman"/>
              <a:sym typeface="Times New Roman"/>
            </a:endParaRPr>
          </a:p>
          <a:p>
            <a:pPr indent="-307975" lvl="0" marL="914400" rtl="0" algn="l">
              <a:lnSpc>
                <a:spcPct val="115000"/>
              </a:lnSpc>
              <a:spcBef>
                <a:spcPts val="0"/>
              </a:spcBef>
              <a:spcAft>
                <a:spcPts val="0"/>
              </a:spcAft>
              <a:buClr>
                <a:srgbClr val="2D3748"/>
              </a:buClr>
              <a:buSzPts val="1250"/>
              <a:buFont typeface="Times New Roman"/>
              <a:buChar char="●"/>
            </a:pPr>
            <a:r>
              <a:rPr lang="en" sz="1250">
                <a:solidFill>
                  <a:srgbClr val="2D3748"/>
                </a:solidFill>
                <a:latin typeface="Times New Roman"/>
                <a:ea typeface="Times New Roman"/>
                <a:cs typeface="Times New Roman"/>
                <a:sym typeface="Times New Roman"/>
              </a:rPr>
              <a:t>Leverages edge computing for low-latency processing directly on or near the turret.</a:t>
            </a:r>
            <a:endParaRPr sz="18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Full Band Radio Frequency Scanner</a:t>
            </a:r>
            <a:endParaRPr/>
          </a:p>
        </p:txBody>
      </p:sp>
      <p:sp>
        <p:nvSpPr>
          <p:cNvPr id="117" name="Google Shape;117;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Baseline noise exists everywhere across a range of channels. Monitoring provides a baseline of “typical” noise</a:t>
            </a:r>
            <a:endParaRPr/>
          </a:p>
          <a:p>
            <a:pPr indent="0" lvl="0" marL="0" rtl="0" algn="l">
              <a:spcBef>
                <a:spcPts val="1200"/>
              </a:spcBef>
              <a:spcAft>
                <a:spcPts val="0"/>
              </a:spcAft>
              <a:buNone/>
            </a:pPr>
            <a:r>
              <a:rPr lang="en"/>
              <a:t>Increased behavior can be correlated to movements, deployments, etc</a:t>
            </a:r>
            <a:endParaRPr/>
          </a:p>
          <a:p>
            <a:pPr indent="0" lvl="0" marL="0" rtl="0" algn="l">
              <a:spcBef>
                <a:spcPts val="1200"/>
              </a:spcBef>
              <a:spcAft>
                <a:spcPts val="0"/>
              </a:spcAft>
              <a:buNone/>
            </a:pPr>
            <a:r>
              <a:rPr lang="en"/>
              <a:t>Drones and surveillance tech operate on a range of bands, Mil Comms operate on a range, as do civilian technologies. Analysis of the bands and the activity can provide insight to actions about to occur, or ongoing ops</a:t>
            </a:r>
            <a:endParaRPr/>
          </a:p>
          <a:p>
            <a:pPr indent="0" lvl="0" marL="0" rtl="0" algn="l">
              <a:spcBef>
                <a:spcPts val="1200"/>
              </a:spcBef>
              <a:spcAft>
                <a:spcPts val="0"/>
              </a:spcAft>
              <a:buNone/>
            </a:pPr>
            <a:r>
              <a:rPr lang="en"/>
              <a:t>Pattern of Life analysis, drone behaviors/locations, unauthorized/anomalous transmissions</a:t>
            </a:r>
            <a:endParaRPr/>
          </a:p>
          <a:p>
            <a:pPr indent="0" lvl="0" marL="0" rtl="0" algn="l">
              <a:spcBef>
                <a:spcPts val="1200"/>
              </a:spcBef>
              <a:spcAft>
                <a:spcPts val="0"/>
              </a:spcAft>
              <a:buNone/>
            </a:pPr>
            <a:r>
              <a:rPr b="1" lang="en"/>
              <a:t>ADJUST FORMATTING TO MATCH CV</a:t>
            </a:r>
            <a:endParaRPr b="1"/>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